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6" r:id="rId3"/>
    <p:sldId id="258" r:id="rId4"/>
    <p:sldId id="259" r:id="rId5"/>
    <p:sldId id="265" r:id="rId6"/>
    <p:sldId id="267" r:id="rId7"/>
    <p:sldId id="262" r:id="rId8"/>
    <p:sldId id="263" r:id="rId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91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/>
    <p:restoredTop sz="94582"/>
  </p:normalViewPr>
  <p:slideViewPr>
    <p:cSldViewPr snapToGrid="0" snapToObjects="1">
      <p:cViewPr varScale="1">
        <p:scale>
          <a:sx n="96" d="100"/>
          <a:sy n="96" d="100"/>
        </p:scale>
        <p:origin x="17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4F297F-31A4-C645-AF37-2A96DEA39AED}" type="doc">
      <dgm:prSet loTypeId="urn:microsoft.com/office/officeart/2005/8/layout/hProcess9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0CEA2874-5253-E64A-A937-E92426E7C227}">
      <dgm:prSet phldrT="[텍스트]"/>
      <dgm:spPr/>
      <dgm:t>
        <a:bodyPr/>
        <a:lstStyle/>
        <a:p>
          <a:pPr latinLnBrk="1"/>
          <a:r>
            <a:rPr lang="en-US" altLang="ko-KR" dirty="0"/>
            <a:t>Original seq</a:t>
          </a:r>
          <a:endParaRPr lang="ko-KR" altLang="en-US" dirty="0"/>
        </a:p>
      </dgm:t>
    </dgm:pt>
    <dgm:pt modelId="{C333D803-7205-5C4B-B7CB-8CA50209073E}" type="parTrans" cxnId="{3B6E7984-3D46-7F40-9BF7-01C0BB556F36}">
      <dgm:prSet/>
      <dgm:spPr/>
      <dgm:t>
        <a:bodyPr/>
        <a:lstStyle/>
        <a:p>
          <a:pPr latinLnBrk="1"/>
          <a:endParaRPr lang="ko-KR" altLang="en-US"/>
        </a:p>
      </dgm:t>
    </dgm:pt>
    <dgm:pt modelId="{2881BB97-64AD-8E41-9E00-736C22B89B8A}" type="sibTrans" cxnId="{3B6E7984-3D46-7F40-9BF7-01C0BB556F36}">
      <dgm:prSet/>
      <dgm:spPr/>
      <dgm:t>
        <a:bodyPr/>
        <a:lstStyle/>
        <a:p>
          <a:pPr latinLnBrk="1"/>
          <a:endParaRPr lang="ko-KR" altLang="en-US"/>
        </a:p>
      </dgm:t>
    </dgm:pt>
    <dgm:pt modelId="{3B6FF32E-A90F-A949-92F1-A576FC52CB4E}">
      <dgm:prSet phldrT="[텍스트]"/>
      <dgm:spPr/>
      <dgm:t>
        <a:bodyPr/>
        <a:lstStyle/>
        <a:p>
          <a:pPr latinLnBrk="1"/>
          <a:r>
            <a:rPr lang="en-US" altLang="ko-KR" dirty="0"/>
            <a:t>Permutated seq</a:t>
          </a:r>
          <a:endParaRPr lang="ko-KR" altLang="en-US" dirty="0"/>
        </a:p>
      </dgm:t>
    </dgm:pt>
    <dgm:pt modelId="{0AB2AC35-961A-3141-A8D8-5EEAC90DCBAC}" type="parTrans" cxnId="{91B52217-D51C-E242-8DA6-78831E0D41B3}">
      <dgm:prSet/>
      <dgm:spPr/>
      <dgm:t>
        <a:bodyPr/>
        <a:lstStyle/>
        <a:p>
          <a:pPr latinLnBrk="1"/>
          <a:endParaRPr lang="ko-KR" altLang="en-US"/>
        </a:p>
      </dgm:t>
    </dgm:pt>
    <dgm:pt modelId="{E769AE16-25C4-0341-B630-68BCE9496791}" type="sibTrans" cxnId="{91B52217-D51C-E242-8DA6-78831E0D41B3}">
      <dgm:prSet/>
      <dgm:spPr/>
      <dgm:t>
        <a:bodyPr/>
        <a:lstStyle/>
        <a:p>
          <a:pPr latinLnBrk="1"/>
          <a:endParaRPr lang="ko-KR" altLang="en-US"/>
        </a:p>
      </dgm:t>
    </dgm:pt>
    <dgm:pt modelId="{CF016DCB-A778-B743-A8F5-20C65F6FA007}">
      <dgm:prSet phldrT="[텍스트]"/>
      <dgm:spPr/>
      <dgm:t>
        <a:bodyPr/>
        <a:lstStyle/>
        <a:p>
          <a:pPr latinLnBrk="1"/>
          <a:r>
            <a:rPr lang="en-US" altLang="ko-KR" dirty="0"/>
            <a:t>Original seq</a:t>
          </a:r>
          <a:endParaRPr lang="ko-KR" altLang="en-US" dirty="0"/>
        </a:p>
      </dgm:t>
    </dgm:pt>
    <dgm:pt modelId="{B4B40E37-45B9-B644-91CE-CAEA8581C1D1}" type="parTrans" cxnId="{A89BEC27-3BC2-534A-A75C-CFE72C55B62A}">
      <dgm:prSet/>
      <dgm:spPr/>
      <dgm:t>
        <a:bodyPr/>
        <a:lstStyle/>
        <a:p>
          <a:pPr latinLnBrk="1"/>
          <a:endParaRPr lang="ko-KR" altLang="en-US"/>
        </a:p>
      </dgm:t>
    </dgm:pt>
    <dgm:pt modelId="{9E1B57C2-8A26-394C-867A-ED63E9DB95F3}" type="sibTrans" cxnId="{A89BEC27-3BC2-534A-A75C-CFE72C55B62A}">
      <dgm:prSet/>
      <dgm:spPr/>
      <dgm:t>
        <a:bodyPr/>
        <a:lstStyle/>
        <a:p>
          <a:pPr latinLnBrk="1"/>
          <a:endParaRPr lang="ko-KR" altLang="en-US"/>
        </a:p>
      </dgm:t>
    </dgm:pt>
    <dgm:pt modelId="{0D76B2CE-FED8-DE4C-9184-2B3DC4935CA5}">
      <dgm:prSet/>
      <dgm:spPr/>
      <dgm:t>
        <a:bodyPr/>
        <a:lstStyle/>
        <a:p>
          <a:pPr latinLnBrk="1"/>
          <a:r>
            <a:rPr lang="en-US" altLang="ko-KR" dirty="0"/>
            <a:t>flattening + MLP</a:t>
          </a:r>
          <a:endParaRPr lang="ko-KR" altLang="en-US" dirty="0"/>
        </a:p>
      </dgm:t>
    </dgm:pt>
    <dgm:pt modelId="{6374A974-64ED-B54A-A315-228EC6B617B4}" type="parTrans" cxnId="{A66CB7A2-A539-394B-A923-EDA69A0E12C5}">
      <dgm:prSet/>
      <dgm:spPr/>
      <dgm:t>
        <a:bodyPr/>
        <a:lstStyle/>
        <a:p>
          <a:pPr latinLnBrk="1"/>
          <a:endParaRPr lang="ko-KR" altLang="en-US"/>
        </a:p>
      </dgm:t>
    </dgm:pt>
    <dgm:pt modelId="{25E7D9E8-41B8-8D42-8695-F6DDFD4A6827}" type="sibTrans" cxnId="{A66CB7A2-A539-394B-A923-EDA69A0E12C5}">
      <dgm:prSet/>
      <dgm:spPr/>
      <dgm:t>
        <a:bodyPr/>
        <a:lstStyle/>
        <a:p>
          <a:pPr latinLnBrk="1"/>
          <a:endParaRPr lang="ko-KR" altLang="en-US"/>
        </a:p>
      </dgm:t>
    </dgm:pt>
    <dgm:pt modelId="{5EAF7B28-F0E2-4A4F-8987-623E9BA0DD26}">
      <dgm:prSet/>
      <dgm:spPr/>
      <dgm:t>
        <a:bodyPr/>
        <a:lstStyle/>
        <a:p>
          <a:pPr latinLnBrk="1"/>
          <a:r>
            <a:rPr lang="en-US" altLang="ko-KR" dirty="0"/>
            <a:t>convolution</a:t>
          </a:r>
          <a:endParaRPr lang="ko-KR" altLang="en-US" dirty="0"/>
        </a:p>
      </dgm:t>
    </dgm:pt>
    <dgm:pt modelId="{BAE58765-6969-E54C-AA1D-B186CC88E848}" type="parTrans" cxnId="{E3243ED6-E254-F746-A3EC-150F61F98CAE}">
      <dgm:prSet/>
      <dgm:spPr/>
      <dgm:t>
        <a:bodyPr/>
        <a:lstStyle/>
        <a:p>
          <a:pPr latinLnBrk="1"/>
          <a:endParaRPr lang="ko-KR" altLang="en-US"/>
        </a:p>
      </dgm:t>
    </dgm:pt>
    <dgm:pt modelId="{CFF2D60A-8EDC-2042-81C1-ED22F30497B7}" type="sibTrans" cxnId="{E3243ED6-E254-F746-A3EC-150F61F98CAE}">
      <dgm:prSet/>
      <dgm:spPr/>
      <dgm:t>
        <a:bodyPr/>
        <a:lstStyle/>
        <a:p>
          <a:pPr latinLnBrk="1"/>
          <a:endParaRPr lang="ko-KR" altLang="en-US"/>
        </a:p>
      </dgm:t>
    </dgm:pt>
    <dgm:pt modelId="{AA9DF606-EFEB-3D46-B38F-12599AAD43E0}">
      <dgm:prSet/>
      <dgm:spPr/>
      <dgm:t>
        <a:bodyPr/>
        <a:lstStyle/>
        <a:p>
          <a:pPr latinLnBrk="1"/>
          <a:r>
            <a:rPr lang="en-US" altLang="ko-KR" dirty="0"/>
            <a:t>activation + pooling +...</a:t>
          </a:r>
          <a:endParaRPr lang="ko-KR" altLang="en-US" dirty="0"/>
        </a:p>
      </dgm:t>
    </dgm:pt>
    <dgm:pt modelId="{699899EF-5FFC-CD4C-BD0A-6EAA20E33EB7}" type="parTrans" cxnId="{1AC5E0B6-FF48-E84F-B584-BB440BFDA34E}">
      <dgm:prSet/>
      <dgm:spPr/>
      <dgm:t>
        <a:bodyPr/>
        <a:lstStyle/>
        <a:p>
          <a:pPr latinLnBrk="1"/>
          <a:endParaRPr lang="ko-KR" altLang="en-US"/>
        </a:p>
      </dgm:t>
    </dgm:pt>
    <dgm:pt modelId="{E4A6AEED-987E-E843-BAFB-906AF783D33A}" type="sibTrans" cxnId="{1AC5E0B6-FF48-E84F-B584-BB440BFDA34E}">
      <dgm:prSet/>
      <dgm:spPr/>
      <dgm:t>
        <a:bodyPr/>
        <a:lstStyle/>
        <a:p>
          <a:pPr latinLnBrk="1"/>
          <a:endParaRPr lang="ko-KR" altLang="en-US"/>
        </a:p>
      </dgm:t>
    </dgm:pt>
    <dgm:pt modelId="{E687E14C-0E58-6B4D-AEB5-D219DE773874}">
      <dgm:prSet/>
      <dgm:spPr/>
      <dgm:t>
        <a:bodyPr/>
        <a:lstStyle/>
        <a:p>
          <a:pPr latinLnBrk="1"/>
          <a:r>
            <a:rPr lang="en-US" altLang="ko-KR" dirty="0" err="1"/>
            <a:t>Evalutation</a:t>
          </a:r>
          <a:endParaRPr lang="ko-KR" altLang="en-US" dirty="0"/>
        </a:p>
      </dgm:t>
    </dgm:pt>
    <dgm:pt modelId="{8941E44C-9799-094B-8B89-D5D1D90B1CB6}" type="parTrans" cxnId="{1B0D74C5-E142-1C41-977C-0816AFEC2689}">
      <dgm:prSet/>
      <dgm:spPr/>
      <dgm:t>
        <a:bodyPr/>
        <a:lstStyle/>
        <a:p>
          <a:pPr latinLnBrk="1"/>
          <a:endParaRPr lang="ko-KR" altLang="en-US"/>
        </a:p>
      </dgm:t>
    </dgm:pt>
    <dgm:pt modelId="{F5750620-1BFB-294A-9AF5-6B3C48CEA957}" type="sibTrans" cxnId="{1B0D74C5-E142-1C41-977C-0816AFEC2689}">
      <dgm:prSet/>
      <dgm:spPr/>
      <dgm:t>
        <a:bodyPr/>
        <a:lstStyle/>
        <a:p>
          <a:pPr latinLnBrk="1"/>
          <a:endParaRPr lang="ko-KR" altLang="en-US"/>
        </a:p>
      </dgm:t>
    </dgm:pt>
    <dgm:pt modelId="{0EBD5E36-AADC-0740-9922-4B668DD47183}" type="pres">
      <dgm:prSet presAssocID="{434F297F-31A4-C645-AF37-2A96DEA39AED}" presName="CompostProcess" presStyleCnt="0">
        <dgm:presLayoutVars>
          <dgm:dir/>
          <dgm:resizeHandles val="exact"/>
        </dgm:presLayoutVars>
      </dgm:prSet>
      <dgm:spPr/>
    </dgm:pt>
    <dgm:pt modelId="{6C8B3573-4F9A-A34C-A20C-C35177AF7771}" type="pres">
      <dgm:prSet presAssocID="{434F297F-31A4-C645-AF37-2A96DEA39AED}" presName="arrow" presStyleLbl="bgShp" presStyleIdx="0" presStyleCnt="1" custLinFactNeighborX="5584" custLinFactNeighborY="1058"/>
      <dgm:spPr/>
    </dgm:pt>
    <dgm:pt modelId="{7C295EC8-60F8-C844-A0AD-7F3A120E3AC7}" type="pres">
      <dgm:prSet presAssocID="{434F297F-31A4-C645-AF37-2A96DEA39AED}" presName="linearProcess" presStyleCnt="0"/>
      <dgm:spPr/>
    </dgm:pt>
    <dgm:pt modelId="{472CD387-53CB-454F-9AA7-4DB79682964F}" type="pres">
      <dgm:prSet presAssocID="{0CEA2874-5253-E64A-A937-E92426E7C227}" presName="textNode" presStyleLbl="node1" presStyleIdx="0" presStyleCnt="7">
        <dgm:presLayoutVars>
          <dgm:bulletEnabled val="1"/>
        </dgm:presLayoutVars>
      </dgm:prSet>
      <dgm:spPr/>
    </dgm:pt>
    <dgm:pt modelId="{736197D9-6B17-5F44-90E5-4BF8D64648A5}" type="pres">
      <dgm:prSet presAssocID="{2881BB97-64AD-8E41-9E00-736C22B89B8A}" presName="sibTrans" presStyleCnt="0"/>
      <dgm:spPr/>
    </dgm:pt>
    <dgm:pt modelId="{1701512B-9409-504C-8A78-A6187D31ED80}" type="pres">
      <dgm:prSet presAssocID="{3B6FF32E-A90F-A949-92F1-A576FC52CB4E}" presName="textNode" presStyleLbl="node1" presStyleIdx="1" presStyleCnt="7" custLinFactX="39867" custLinFactNeighborX="100000" custLinFactNeighborY="-69766">
        <dgm:presLayoutVars>
          <dgm:bulletEnabled val="1"/>
        </dgm:presLayoutVars>
      </dgm:prSet>
      <dgm:spPr/>
    </dgm:pt>
    <dgm:pt modelId="{6213C784-B4F0-8D42-8225-2E6E527FB795}" type="pres">
      <dgm:prSet presAssocID="{E769AE16-25C4-0341-B630-68BCE9496791}" presName="sibTrans" presStyleCnt="0"/>
      <dgm:spPr/>
    </dgm:pt>
    <dgm:pt modelId="{D38E34A9-CF1C-B044-8523-C645F6656E08}" type="pres">
      <dgm:prSet presAssocID="{CF016DCB-A778-B743-A8F5-20C65F6FA007}" presName="textNode" presStyleLbl="node1" presStyleIdx="2" presStyleCnt="7" custLinFactX="-54591" custLinFactNeighborX="-100000" custLinFactNeighborY="42485">
        <dgm:presLayoutVars>
          <dgm:bulletEnabled val="1"/>
        </dgm:presLayoutVars>
      </dgm:prSet>
      <dgm:spPr/>
    </dgm:pt>
    <dgm:pt modelId="{0329F645-26D3-3049-8D33-390084082AA1}" type="pres">
      <dgm:prSet presAssocID="{9E1B57C2-8A26-394C-867A-ED63E9DB95F3}" presName="sibTrans" presStyleCnt="0"/>
      <dgm:spPr/>
    </dgm:pt>
    <dgm:pt modelId="{CDB16AF8-8FED-9240-8D4A-15B116E9E027}" type="pres">
      <dgm:prSet presAssocID="{5EAF7B28-F0E2-4A4F-8987-623E9BA0DD26}" presName="textNode" presStyleLbl="node1" presStyleIdx="3" presStyleCnt="7">
        <dgm:presLayoutVars>
          <dgm:bulletEnabled val="1"/>
        </dgm:presLayoutVars>
      </dgm:prSet>
      <dgm:spPr/>
    </dgm:pt>
    <dgm:pt modelId="{DB7C6746-BAAC-0A43-B4F3-5556B6A8C677}" type="pres">
      <dgm:prSet presAssocID="{CFF2D60A-8EDC-2042-81C1-ED22F30497B7}" presName="sibTrans" presStyleCnt="0"/>
      <dgm:spPr/>
    </dgm:pt>
    <dgm:pt modelId="{C0044AA3-73E3-6B48-B9A5-2FFA8EC69A0E}" type="pres">
      <dgm:prSet presAssocID="{AA9DF606-EFEB-3D46-B38F-12599AAD43E0}" presName="textNode" presStyleLbl="node1" presStyleIdx="4" presStyleCnt="7">
        <dgm:presLayoutVars>
          <dgm:bulletEnabled val="1"/>
        </dgm:presLayoutVars>
      </dgm:prSet>
      <dgm:spPr/>
    </dgm:pt>
    <dgm:pt modelId="{C0392325-07FD-2340-B15E-3AEBC9696822}" type="pres">
      <dgm:prSet presAssocID="{E4A6AEED-987E-E843-BAFB-906AF783D33A}" presName="sibTrans" presStyleCnt="0"/>
      <dgm:spPr/>
    </dgm:pt>
    <dgm:pt modelId="{25F2030B-4EA2-4043-A807-8A298D52F0AE}" type="pres">
      <dgm:prSet presAssocID="{0D76B2CE-FED8-DE4C-9184-2B3DC4935CA5}" presName="textNode" presStyleLbl="node1" presStyleIdx="5" presStyleCnt="7">
        <dgm:presLayoutVars>
          <dgm:bulletEnabled val="1"/>
        </dgm:presLayoutVars>
      </dgm:prSet>
      <dgm:spPr/>
    </dgm:pt>
    <dgm:pt modelId="{607335A2-7404-7F49-B784-9C482DAAD0FA}" type="pres">
      <dgm:prSet presAssocID="{25E7D9E8-41B8-8D42-8695-F6DDFD4A6827}" presName="sibTrans" presStyleCnt="0"/>
      <dgm:spPr/>
    </dgm:pt>
    <dgm:pt modelId="{422038FB-E311-1044-89E3-04D099E7CB00}" type="pres">
      <dgm:prSet presAssocID="{E687E14C-0E58-6B4D-AEB5-D219DE773874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26B95C0B-EDC3-BF46-BAE4-E7A2E68C3635}" type="presOf" srcId="{0D76B2CE-FED8-DE4C-9184-2B3DC4935CA5}" destId="{25F2030B-4EA2-4043-A807-8A298D52F0AE}" srcOrd="0" destOrd="0" presId="urn:microsoft.com/office/officeart/2005/8/layout/hProcess9"/>
    <dgm:cxn modelId="{91B52217-D51C-E242-8DA6-78831E0D41B3}" srcId="{434F297F-31A4-C645-AF37-2A96DEA39AED}" destId="{3B6FF32E-A90F-A949-92F1-A576FC52CB4E}" srcOrd="1" destOrd="0" parTransId="{0AB2AC35-961A-3141-A8D8-5EEAC90DCBAC}" sibTransId="{E769AE16-25C4-0341-B630-68BCE9496791}"/>
    <dgm:cxn modelId="{15D9901B-2752-4746-A6ED-73FD3D1E9113}" type="presOf" srcId="{434F297F-31A4-C645-AF37-2A96DEA39AED}" destId="{0EBD5E36-AADC-0740-9922-4B668DD47183}" srcOrd="0" destOrd="0" presId="urn:microsoft.com/office/officeart/2005/8/layout/hProcess9"/>
    <dgm:cxn modelId="{7611311E-C623-5641-9278-E61AC30A3063}" type="presOf" srcId="{CF016DCB-A778-B743-A8F5-20C65F6FA007}" destId="{D38E34A9-CF1C-B044-8523-C645F6656E08}" srcOrd="0" destOrd="0" presId="urn:microsoft.com/office/officeart/2005/8/layout/hProcess9"/>
    <dgm:cxn modelId="{741C6027-7EE3-4149-8408-5E7AA7CF2341}" type="presOf" srcId="{0CEA2874-5253-E64A-A937-E92426E7C227}" destId="{472CD387-53CB-454F-9AA7-4DB79682964F}" srcOrd="0" destOrd="0" presId="urn:microsoft.com/office/officeart/2005/8/layout/hProcess9"/>
    <dgm:cxn modelId="{A89BEC27-3BC2-534A-A75C-CFE72C55B62A}" srcId="{434F297F-31A4-C645-AF37-2A96DEA39AED}" destId="{CF016DCB-A778-B743-A8F5-20C65F6FA007}" srcOrd="2" destOrd="0" parTransId="{B4B40E37-45B9-B644-91CE-CAEA8581C1D1}" sibTransId="{9E1B57C2-8A26-394C-867A-ED63E9DB95F3}"/>
    <dgm:cxn modelId="{F8A75B31-C88B-C940-947E-26CAB026176F}" type="presOf" srcId="{E687E14C-0E58-6B4D-AEB5-D219DE773874}" destId="{422038FB-E311-1044-89E3-04D099E7CB00}" srcOrd="0" destOrd="0" presId="urn:microsoft.com/office/officeart/2005/8/layout/hProcess9"/>
    <dgm:cxn modelId="{3B6E7984-3D46-7F40-9BF7-01C0BB556F36}" srcId="{434F297F-31A4-C645-AF37-2A96DEA39AED}" destId="{0CEA2874-5253-E64A-A937-E92426E7C227}" srcOrd="0" destOrd="0" parTransId="{C333D803-7205-5C4B-B7CB-8CA50209073E}" sibTransId="{2881BB97-64AD-8E41-9E00-736C22B89B8A}"/>
    <dgm:cxn modelId="{E2E3E3A0-A399-3B41-98A4-D5C207FACE07}" type="presOf" srcId="{5EAF7B28-F0E2-4A4F-8987-623E9BA0DD26}" destId="{CDB16AF8-8FED-9240-8D4A-15B116E9E027}" srcOrd="0" destOrd="0" presId="urn:microsoft.com/office/officeart/2005/8/layout/hProcess9"/>
    <dgm:cxn modelId="{A66CB7A2-A539-394B-A923-EDA69A0E12C5}" srcId="{434F297F-31A4-C645-AF37-2A96DEA39AED}" destId="{0D76B2CE-FED8-DE4C-9184-2B3DC4935CA5}" srcOrd="5" destOrd="0" parTransId="{6374A974-64ED-B54A-A315-228EC6B617B4}" sibTransId="{25E7D9E8-41B8-8D42-8695-F6DDFD4A6827}"/>
    <dgm:cxn modelId="{9096E4AA-E0C2-744F-B611-C286B6B9FFF7}" type="presOf" srcId="{AA9DF606-EFEB-3D46-B38F-12599AAD43E0}" destId="{C0044AA3-73E3-6B48-B9A5-2FFA8EC69A0E}" srcOrd="0" destOrd="0" presId="urn:microsoft.com/office/officeart/2005/8/layout/hProcess9"/>
    <dgm:cxn modelId="{1AC5E0B6-FF48-E84F-B584-BB440BFDA34E}" srcId="{434F297F-31A4-C645-AF37-2A96DEA39AED}" destId="{AA9DF606-EFEB-3D46-B38F-12599AAD43E0}" srcOrd="4" destOrd="0" parTransId="{699899EF-5FFC-CD4C-BD0A-6EAA20E33EB7}" sibTransId="{E4A6AEED-987E-E843-BAFB-906AF783D33A}"/>
    <dgm:cxn modelId="{1B0D74C5-E142-1C41-977C-0816AFEC2689}" srcId="{434F297F-31A4-C645-AF37-2A96DEA39AED}" destId="{E687E14C-0E58-6B4D-AEB5-D219DE773874}" srcOrd="6" destOrd="0" parTransId="{8941E44C-9799-094B-8B89-D5D1D90B1CB6}" sibTransId="{F5750620-1BFB-294A-9AF5-6B3C48CEA957}"/>
    <dgm:cxn modelId="{E3243ED6-E254-F746-A3EC-150F61F98CAE}" srcId="{434F297F-31A4-C645-AF37-2A96DEA39AED}" destId="{5EAF7B28-F0E2-4A4F-8987-623E9BA0DD26}" srcOrd="3" destOrd="0" parTransId="{BAE58765-6969-E54C-AA1D-B186CC88E848}" sibTransId="{CFF2D60A-8EDC-2042-81C1-ED22F30497B7}"/>
    <dgm:cxn modelId="{15C957E8-80AF-574F-8531-E7BBBFAB36C1}" type="presOf" srcId="{3B6FF32E-A90F-A949-92F1-A576FC52CB4E}" destId="{1701512B-9409-504C-8A78-A6187D31ED80}" srcOrd="0" destOrd="0" presId="urn:microsoft.com/office/officeart/2005/8/layout/hProcess9"/>
    <dgm:cxn modelId="{92E98026-A68C-284B-B0CA-B915CDC41458}" type="presParOf" srcId="{0EBD5E36-AADC-0740-9922-4B668DD47183}" destId="{6C8B3573-4F9A-A34C-A20C-C35177AF7771}" srcOrd="0" destOrd="0" presId="urn:microsoft.com/office/officeart/2005/8/layout/hProcess9"/>
    <dgm:cxn modelId="{10E9C2F8-BB28-CD41-B893-20087CD30410}" type="presParOf" srcId="{0EBD5E36-AADC-0740-9922-4B668DD47183}" destId="{7C295EC8-60F8-C844-A0AD-7F3A120E3AC7}" srcOrd="1" destOrd="0" presId="urn:microsoft.com/office/officeart/2005/8/layout/hProcess9"/>
    <dgm:cxn modelId="{3D43EA23-6B6D-B342-9777-E2D8B6664BBF}" type="presParOf" srcId="{7C295EC8-60F8-C844-A0AD-7F3A120E3AC7}" destId="{472CD387-53CB-454F-9AA7-4DB79682964F}" srcOrd="0" destOrd="0" presId="urn:microsoft.com/office/officeart/2005/8/layout/hProcess9"/>
    <dgm:cxn modelId="{C773BF55-EC49-D14B-9C0A-2B7A9229EED6}" type="presParOf" srcId="{7C295EC8-60F8-C844-A0AD-7F3A120E3AC7}" destId="{736197D9-6B17-5F44-90E5-4BF8D64648A5}" srcOrd="1" destOrd="0" presId="urn:microsoft.com/office/officeart/2005/8/layout/hProcess9"/>
    <dgm:cxn modelId="{ABDCED99-C8F7-FB4C-8E11-F83C956E674A}" type="presParOf" srcId="{7C295EC8-60F8-C844-A0AD-7F3A120E3AC7}" destId="{1701512B-9409-504C-8A78-A6187D31ED80}" srcOrd="2" destOrd="0" presId="urn:microsoft.com/office/officeart/2005/8/layout/hProcess9"/>
    <dgm:cxn modelId="{366646FE-795B-C543-ABE5-DCC535C2802C}" type="presParOf" srcId="{7C295EC8-60F8-C844-A0AD-7F3A120E3AC7}" destId="{6213C784-B4F0-8D42-8225-2E6E527FB795}" srcOrd="3" destOrd="0" presId="urn:microsoft.com/office/officeart/2005/8/layout/hProcess9"/>
    <dgm:cxn modelId="{503EABEF-8C61-6B47-BEF6-5CCD5F96D3D2}" type="presParOf" srcId="{7C295EC8-60F8-C844-A0AD-7F3A120E3AC7}" destId="{D38E34A9-CF1C-B044-8523-C645F6656E08}" srcOrd="4" destOrd="0" presId="urn:microsoft.com/office/officeart/2005/8/layout/hProcess9"/>
    <dgm:cxn modelId="{025D335C-B5B2-D144-ACD6-127A7687DC4C}" type="presParOf" srcId="{7C295EC8-60F8-C844-A0AD-7F3A120E3AC7}" destId="{0329F645-26D3-3049-8D33-390084082AA1}" srcOrd="5" destOrd="0" presId="urn:microsoft.com/office/officeart/2005/8/layout/hProcess9"/>
    <dgm:cxn modelId="{EEBF4045-2D26-C24A-B8DA-4B6F2CE2DAC5}" type="presParOf" srcId="{7C295EC8-60F8-C844-A0AD-7F3A120E3AC7}" destId="{CDB16AF8-8FED-9240-8D4A-15B116E9E027}" srcOrd="6" destOrd="0" presId="urn:microsoft.com/office/officeart/2005/8/layout/hProcess9"/>
    <dgm:cxn modelId="{FCCADF02-2FA4-EE47-ADC7-51DB5E1200D7}" type="presParOf" srcId="{7C295EC8-60F8-C844-A0AD-7F3A120E3AC7}" destId="{DB7C6746-BAAC-0A43-B4F3-5556B6A8C677}" srcOrd="7" destOrd="0" presId="urn:microsoft.com/office/officeart/2005/8/layout/hProcess9"/>
    <dgm:cxn modelId="{1E78B531-BEEA-0F4C-8E1C-0B07F7F7DA1C}" type="presParOf" srcId="{7C295EC8-60F8-C844-A0AD-7F3A120E3AC7}" destId="{C0044AA3-73E3-6B48-B9A5-2FFA8EC69A0E}" srcOrd="8" destOrd="0" presId="urn:microsoft.com/office/officeart/2005/8/layout/hProcess9"/>
    <dgm:cxn modelId="{D4C4C6C4-6B98-744B-8B7B-C5F6D759DB05}" type="presParOf" srcId="{7C295EC8-60F8-C844-A0AD-7F3A120E3AC7}" destId="{C0392325-07FD-2340-B15E-3AEBC9696822}" srcOrd="9" destOrd="0" presId="urn:microsoft.com/office/officeart/2005/8/layout/hProcess9"/>
    <dgm:cxn modelId="{58F56EE8-08E8-A644-9994-4A641959B7A0}" type="presParOf" srcId="{7C295EC8-60F8-C844-A0AD-7F3A120E3AC7}" destId="{25F2030B-4EA2-4043-A807-8A298D52F0AE}" srcOrd="10" destOrd="0" presId="urn:microsoft.com/office/officeart/2005/8/layout/hProcess9"/>
    <dgm:cxn modelId="{BE9511F7-443A-4340-A8AB-DB793657623F}" type="presParOf" srcId="{7C295EC8-60F8-C844-A0AD-7F3A120E3AC7}" destId="{607335A2-7404-7F49-B784-9C482DAAD0FA}" srcOrd="11" destOrd="0" presId="urn:microsoft.com/office/officeart/2005/8/layout/hProcess9"/>
    <dgm:cxn modelId="{EAA45A6F-2B39-4744-89A8-8F004ABD168A}" type="presParOf" srcId="{7C295EC8-60F8-C844-A0AD-7F3A120E3AC7}" destId="{422038FB-E311-1044-89E3-04D099E7CB00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B3573-4F9A-A34C-A20C-C35177AF7771}">
      <dsp:nvSpPr>
        <dsp:cNvPr id="0" name=""/>
        <dsp:cNvSpPr/>
      </dsp:nvSpPr>
      <dsp:spPr>
        <a:xfrm>
          <a:off x="995387" y="0"/>
          <a:ext cx="6908800" cy="5418667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2CD387-53CB-454F-9AA7-4DB79682964F}">
      <dsp:nvSpPr>
        <dsp:cNvPr id="0" name=""/>
        <dsp:cNvSpPr/>
      </dsp:nvSpPr>
      <dsp:spPr>
        <a:xfrm>
          <a:off x="694" y="1625600"/>
          <a:ext cx="1113234" cy="21674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Original seq</a:t>
          </a:r>
          <a:endParaRPr lang="ko-KR" altLang="en-US" sz="1400" kern="1200" dirty="0"/>
        </a:p>
      </dsp:txBody>
      <dsp:txXfrm>
        <a:off x="55038" y="1679944"/>
        <a:ext cx="1004546" cy="2058778"/>
      </dsp:txXfrm>
    </dsp:sp>
    <dsp:sp modelId="{1701512B-9409-504C-8A78-A6187D31ED80}">
      <dsp:nvSpPr>
        <dsp:cNvPr id="0" name=""/>
        <dsp:cNvSpPr/>
      </dsp:nvSpPr>
      <dsp:spPr>
        <a:xfrm>
          <a:off x="1669065" y="113445"/>
          <a:ext cx="1113234" cy="2167466"/>
        </a:xfrm>
        <a:prstGeom prst="roundRect">
          <a:avLst/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Permutated seq</a:t>
          </a:r>
          <a:endParaRPr lang="ko-KR" altLang="en-US" sz="1400" kern="1200" dirty="0"/>
        </a:p>
      </dsp:txBody>
      <dsp:txXfrm>
        <a:off x="1723409" y="167789"/>
        <a:ext cx="1004546" cy="2058778"/>
      </dsp:txXfrm>
    </dsp:sp>
    <dsp:sp modelId="{D38E34A9-CF1C-B044-8523-C645F6656E08}">
      <dsp:nvSpPr>
        <dsp:cNvPr id="0" name=""/>
        <dsp:cNvSpPr/>
      </dsp:nvSpPr>
      <dsp:spPr>
        <a:xfrm>
          <a:off x="1675099" y="2546448"/>
          <a:ext cx="1113234" cy="2167466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Original seq</a:t>
          </a:r>
          <a:endParaRPr lang="ko-KR" altLang="en-US" sz="1400" kern="1200" dirty="0"/>
        </a:p>
      </dsp:txBody>
      <dsp:txXfrm>
        <a:off x="1729443" y="2600792"/>
        <a:ext cx="1004546" cy="2058778"/>
      </dsp:txXfrm>
    </dsp:sp>
    <dsp:sp modelId="{CDB16AF8-8FED-9240-8D4A-15B116E9E027}">
      <dsp:nvSpPr>
        <dsp:cNvPr id="0" name=""/>
        <dsp:cNvSpPr/>
      </dsp:nvSpPr>
      <dsp:spPr>
        <a:xfrm>
          <a:off x="3507382" y="1625600"/>
          <a:ext cx="1113234" cy="2167466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convolution</a:t>
          </a:r>
          <a:endParaRPr lang="ko-KR" altLang="en-US" sz="1400" kern="1200" dirty="0"/>
        </a:p>
      </dsp:txBody>
      <dsp:txXfrm>
        <a:off x="3561726" y="1679944"/>
        <a:ext cx="1004546" cy="2058778"/>
      </dsp:txXfrm>
    </dsp:sp>
    <dsp:sp modelId="{C0044AA3-73E3-6B48-B9A5-2FFA8EC69A0E}">
      <dsp:nvSpPr>
        <dsp:cNvPr id="0" name=""/>
        <dsp:cNvSpPr/>
      </dsp:nvSpPr>
      <dsp:spPr>
        <a:xfrm>
          <a:off x="4676278" y="1625600"/>
          <a:ext cx="1113234" cy="2167466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activation + pooling +...</a:t>
          </a:r>
          <a:endParaRPr lang="ko-KR" altLang="en-US" sz="1400" kern="1200" dirty="0"/>
        </a:p>
      </dsp:txBody>
      <dsp:txXfrm>
        <a:off x="4730622" y="1679944"/>
        <a:ext cx="1004546" cy="2058778"/>
      </dsp:txXfrm>
    </dsp:sp>
    <dsp:sp modelId="{25F2030B-4EA2-4043-A807-8A298D52F0AE}">
      <dsp:nvSpPr>
        <dsp:cNvPr id="0" name=""/>
        <dsp:cNvSpPr/>
      </dsp:nvSpPr>
      <dsp:spPr>
        <a:xfrm>
          <a:off x="5845174" y="1625600"/>
          <a:ext cx="1113234" cy="2167466"/>
        </a:xfrm>
        <a:prstGeom prst="roundRect">
          <a:avLst/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flattening + MLP</a:t>
          </a:r>
          <a:endParaRPr lang="ko-KR" altLang="en-US" sz="1400" kern="1200" dirty="0"/>
        </a:p>
      </dsp:txBody>
      <dsp:txXfrm>
        <a:off x="5899518" y="1679944"/>
        <a:ext cx="1004546" cy="2058778"/>
      </dsp:txXfrm>
    </dsp:sp>
    <dsp:sp modelId="{422038FB-E311-1044-89E3-04D099E7CB00}">
      <dsp:nvSpPr>
        <dsp:cNvPr id="0" name=""/>
        <dsp:cNvSpPr/>
      </dsp:nvSpPr>
      <dsp:spPr>
        <a:xfrm>
          <a:off x="7014071" y="1625600"/>
          <a:ext cx="1113234" cy="2167466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 err="1"/>
            <a:t>Evalutation</a:t>
          </a:r>
          <a:endParaRPr lang="ko-KR" altLang="en-US" sz="1400" kern="1200" dirty="0"/>
        </a:p>
      </dsp:txBody>
      <dsp:txXfrm>
        <a:off x="7068415" y="1679944"/>
        <a:ext cx="1004546" cy="2058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181D4-7197-4346-BCF7-03824CE64995}" type="datetimeFigureOut">
              <a:rPr kumimoji="1" lang="ko-Kore-KR" altLang="en-US" smtClean="0"/>
              <a:t>2022. 6. 9.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C4EE0-58C9-6946-99EA-364F5FEC5FC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8382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C4EE0-58C9-6946-99EA-364F5FEC5FC5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6613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C4EE0-58C9-6946-99EA-364F5FEC5FC5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6918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9F8CE-2F81-7A5C-B0C4-F9D5835AC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0D5C2B-7DC5-BF92-402D-0F8946877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4B01F0-BB50-AFCF-46A8-24B6A153B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FC8F-D8EA-344B-B005-86C808469861}" type="datetimeFigureOut">
              <a:rPr kumimoji="1" lang="ko-Kore-KR" altLang="en-US" smtClean="0"/>
              <a:t>2022. 6. 9.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82B067-5F6A-DD7F-B110-8C41AFEA8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261FE3-FA92-94EC-EEC1-FD290650E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DDFC4-7899-304F-A6DA-8D94A424C6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8366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FFF8A-D987-33BF-F8AD-DC42F3BDA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D887A6-12F0-F1A6-2047-CE43C0C1C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8F60C1-71DC-6D0A-43CA-270B114A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FC8F-D8EA-344B-B005-86C808469861}" type="datetimeFigureOut">
              <a:rPr kumimoji="1" lang="ko-Kore-KR" altLang="en-US" smtClean="0"/>
              <a:t>2022. 6. 9.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D14006-62D9-4A13-7392-A7D4E1FB0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3AE441-5745-05D4-9683-FEA65E984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DDFC4-7899-304F-A6DA-8D94A424C6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4765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AC48B4-8904-7722-8EAD-C2FE46327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7231A2-C43D-454E-29E5-EDDCAD7A0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F5A662-5330-2063-06DF-DA015606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FC8F-D8EA-344B-B005-86C808469861}" type="datetimeFigureOut">
              <a:rPr kumimoji="1" lang="ko-Kore-KR" altLang="en-US" smtClean="0"/>
              <a:t>2022. 6. 9.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81A2CE-A4F1-2487-0A8D-B3E3D00F6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5F42FD-64A7-0F11-E64C-C416AECC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DDFC4-7899-304F-A6DA-8D94A424C6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0500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7F8D2-559F-BEA2-3CE6-DD2A102F1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58B8CC-D6E5-325E-76EF-AB0867308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AEB75F-E635-6A63-9A22-5251E00F0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FC8F-D8EA-344B-B005-86C808469861}" type="datetimeFigureOut">
              <a:rPr kumimoji="1" lang="ko-Kore-KR" altLang="en-US" smtClean="0"/>
              <a:t>2022. 6. 9.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2D828D-CAB7-0F27-1561-2F340312E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9E63AE-E8BD-A3AD-D89F-D1187C5B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DDFC4-7899-304F-A6DA-8D94A424C6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9061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00282-A768-3BE1-5E6A-FDCD9404B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559DDE-F704-0515-7FB1-7AC345010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7CAF4A-E77D-51CD-9FFE-5F0B42863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FC8F-D8EA-344B-B005-86C808469861}" type="datetimeFigureOut">
              <a:rPr kumimoji="1" lang="ko-Kore-KR" altLang="en-US" smtClean="0"/>
              <a:t>2022. 6. 9.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59995-8244-A148-E4C0-BA555546A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014388-12E2-6384-3B1E-1B7E0C3CA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DDFC4-7899-304F-A6DA-8D94A424C6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792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F97916-996D-8A40-286B-6CB57946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BF2BE3-3857-F37F-874E-724864F71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941613-924C-160C-C267-E83D4A147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621F58-52A2-A7B1-932E-7D6CA9401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FC8F-D8EA-344B-B005-86C808469861}" type="datetimeFigureOut">
              <a:rPr kumimoji="1" lang="ko-Kore-KR" altLang="en-US" smtClean="0"/>
              <a:t>2022. 6. 9.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4FA07C-D41A-A62F-AC6F-C491153B7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401B74-E626-0E34-CA15-39E8636F1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DDFC4-7899-304F-A6DA-8D94A424C6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401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93FDF-42CB-8572-F414-FB4971A5B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5078C8-B917-ACC7-ECF2-5882920DF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4E61B8-2839-FBEF-F5DE-58F5775C6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814BBB-8E2B-BEFE-5858-EDAE665175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A14DFA-B577-10C0-3C05-DD835616B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328A-53C6-24D8-8824-2D2FC25E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FC8F-D8EA-344B-B005-86C808469861}" type="datetimeFigureOut">
              <a:rPr kumimoji="1" lang="ko-Kore-KR" altLang="en-US" smtClean="0"/>
              <a:t>2022. 6. 9.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A5CA30-E83D-E1B1-3522-CBE650E0E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28F617-C918-2ED8-D4C5-65BB2E27F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DDFC4-7899-304F-A6DA-8D94A424C6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392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3F73E-9DDD-111F-9E7A-5C5693E2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38F870-B8DD-9DF3-8207-9CC15A0DD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FC8F-D8EA-344B-B005-86C808469861}" type="datetimeFigureOut">
              <a:rPr kumimoji="1" lang="ko-Kore-KR" altLang="en-US" smtClean="0"/>
              <a:t>2022. 6. 9.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7B5348-6E38-FB22-5437-9A5BB53DC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02CB2D-08DC-CB8A-D367-36F189CA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DDFC4-7899-304F-A6DA-8D94A424C6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7605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979E63-F88F-E377-B147-BDB931877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FC8F-D8EA-344B-B005-86C808469861}" type="datetimeFigureOut">
              <a:rPr kumimoji="1" lang="ko-Kore-KR" altLang="en-US" smtClean="0"/>
              <a:t>2022. 6. 9.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6495FB-4949-006E-E62A-B4189C93D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AAE2F-3A47-B819-23B0-235C23991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DDFC4-7899-304F-A6DA-8D94A424C6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4167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400D8-1FAE-4EAD-E429-D4668CEA0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43D47B-9AD4-89C0-6017-06C527AD5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E2001E-396C-14F1-C5DC-36E2F99A8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075AD3-BD0C-F313-8776-2619B422B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FC8F-D8EA-344B-B005-86C808469861}" type="datetimeFigureOut">
              <a:rPr kumimoji="1" lang="ko-Kore-KR" altLang="en-US" smtClean="0"/>
              <a:t>2022. 6. 9.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3D0819-15E9-100C-B8A0-B82AC062D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82A950-02D6-0627-0AFF-97CFC52EC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DDFC4-7899-304F-A6DA-8D94A424C6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6441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4C528-DB3F-6EEE-2CF0-7A4C0513D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C62606-4BF8-B405-DE39-2E71CA8613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E248E9-63BE-9729-8C0C-10242EBE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DB0B04-4D58-3073-BC36-62C3B079A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FC8F-D8EA-344B-B005-86C808469861}" type="datetimeFigureOut">
              <a:rPr kumimoji="1" lang="ko-Kore-KR" altLang="en-US" smtClean="0"/>
              <a:t>2022. 6. 9.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56F521-A57F-F6D4-FF0D-09038B66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8AB0C9-ECD1-FF99-15F3-34B3C8DF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DDFC4-7899-304F-A6DA-8D94A424C6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7532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794470-5F48-F019-B1D7-CDFDB173C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230A5-2DB7-05A6-A135-51F10F417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C3832-614B-25A8-A5BF-163E027D4E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9FC8F-D8EA-344B-B005-86C808469861}" type="datetimeFigureOut">
              <a:rPr kumimoji="1" lang="ko-Kore-KR" altLang="en-US" smtClean="0"/>
              <a:t>2022. 6. 9.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5812DB-51C6-9897-AB79-278D98C0A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22A999-117B-D42E-ED56-C3787F8E0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DDFC4-7899-304F-A6DA-8D94A424C6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1156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09FD7-C3EB-43EE-E1B4-9022BA30E4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b="1" dirty="0"/>
              <a:t>Prediction of Lin28a binding motifs by using 1D-CNN</a:t>
            </a:r>
            <a:endParaRPr kumimoji="1" lang="ko-Kore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15B41C-2969-C0E3-C3F2-0F40073EF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0752"/>
            <a:ext cx="9144000" cy="1655762"/>
          </a:xfrm>
        </p:spPr>
        <p:txBody>
          <a:bodyPr/>
          <a:lstStyle/>
          <a:p>
            <a:endParaRPr kumimoji="1" lang="en-US" altLang="ko-Kore-KR" dirty="0"/>
          </a:p>
          <a:p>
            <a:r>
              <a:rPr kumimoji="1" lang="en-US" altLang="ko-Kore-KR" dirty="0"/>
              <a:t>Song In </a:t>
            </a:r>
            <a:r>
              <a:rPr kumimoji="1" lang="en-US" altLang="ko-Kore-KR" dirty="0" err="1"/>
              <a:t>Wook</a:t>
            </a:r>
            <a:endParaRPr kumimoji="1" lang="en-US" altLang="ko-Kore-KR" dirty="0"/>
          </a:p>
          <a:p>
            <a:r>
              <a:rPr kumimoji="1" lang="en-US" altLang="ko-Kore-KR" dirty="0"/>
              <a:t>Laboratory of Development and Disease Modeling</a:t>
            </a:r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A1E5D5-845D-ACB6-27E1-A36BF17F3388}"/>
              </a:ext>
            </a:extLst>
          </p:cNvPr>
          <p:cNvSpPr/>
          <p:nvPr/>
        </p:nvSpPr>
        <p:spPr>
          <a:xfrm>
            <a:off x="1630017" y="3548268"/>
            <a:ext cx="9143999" cy="188843"/>
          </a:xfrm>
          <a:prstGeom prst="rect">
            <a:avLst/>
          </a:prstGeom>
          <a:solidFill>
            <a:srgbClr val="E39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F8137FE-4047-516B-E02F-FC2667E4EDAA}"/>
              </a:ext>
            </a:extLst>
          </p:cNvPr>
          <p:cNvSpPr txBox="1">
            <a:spLocks/>
          </p:cNvSpPr>
          <p:nvPr/>
        </p:nvSpPr>
        <p:spPr>
          <a:xfrm>
            <a:off x="10383234" y="-52068"/>
            <a:ext cx="1808766" cy="55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Song In </a:t>
            </a:r>
            <a:r>
              <a:rPr kumimoji="1" lang="en-US" altLang="ko-Kore-K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Wook</a:t>
            </a:r>
            <a:endParaRPr kumimoji="1" lang="en-US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8FE88D-F80C-9098-7BBC-202019655EE4}"/>
              </a:ext>
            </a:extLst>
          </p:cNvPr>
          <p:cNvSpPr/>
          <p:nvPr/>
        </p:nvSpPr>
        <p:spPr>
          <a:xfrm>
            <a:off x="5098774" y="3775416"/>
            <a:ext cx="1994451" cy="3107636"/>
          </a:xfrm>
          <a:prstGeom prst="rect">
            <a:avLst/>
          </a:prstGeom>
          <a:blipFill dpi="0" rotWithShape="1">
            <a:blip r:embed="rId2">
              <a:alphaModFix amt="39942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7478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F04C412-741C-4F21-48E9-9B92A8310B00}"/>
              </a:ext>
            </a:extLst>
          </p:cNvPr>
          <p:cNvSpPr/>
          <p:nvPr/>
        </p:nvSpPr>
        <p:spPr>
          <a:xfrm>
            <a:off x="4709160" y="4152701"/>
            <a:ext cx="7482839" cy="25926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578B572-49CD-3FB0-C62B-D2FDC90C785C}"/>
              </a:ext>
            </a:extLst>
          </p:cNvPr>
          <p:cNvSpPr/>
          <p:nvPr/>
        </p:nvSpPr>
        <p:spPr>
          <a:xfrm>
            <a:off x="174550" y="4206569"/>
            <a:ext cx="4317568" cy="24345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45114AF-86F0-7FE0-485B-59FCD39E7448}"/>
              </a:ext>
            </a:extLst>
          </p:cNvPr>
          <p:cNvSpPr/>
          <p:nvPr/>
        </p:nvSpPr>
        <p:spPr>
          <a:xfrm>
            <a:off x="5962933" y="211952"/>
            <a:ext cx="6229067" cy="37875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601796C-194D-5709-80EA-ABB56100942A}"/>
              </a:ext>
            </a:extLst>
          </p:cNvPr>
          <p:cNvSpPr/>
          <p:nvPr/>
        </p:nvSpPr>
        <p:spPr>
          <a:xfrm>
            <a:off x="137850" y="2454440"/>
            <a:ext cx="5712572" cy="15450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70D852-3440-74CB-482A-CB726FC5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ko-Kore-KR" sz="3200" b="1" dirty="0"/>
              <a:t>Extract Motifs from MM9 genome </a:t>
            </a:r>
            <a:endParaRPr kumimoji="1" lang="en-US" altLang="en-US" sz="32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D6A6D0-995A-95EF-5BAD-354E4736E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31"/>
          <a:stretch/>
        </p:blipFill>
        <p:spPr>
          <a:xfrm>
            <a:off x="5958858" y="398861"/>
            <a:ext cx="6179571" cy="341375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BEBE319-740C-89B5-04A3-D902B2FB9D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15543" b="70318"/>
          <a:stretch/>
        </p:blipFill>
        <p:spPr>
          <a:xfrm>
            <a:off x="136732" y="3106287"/>
            <a:ext cx="5681320" cy="46424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30F6728-D4F3-4547-5BA7-806D4F57F8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730" b="6333"/>
          <a:stretch/>
        </p:blipFill>
        <p:spPr>
          <a:xfrm>
            <a:off x="227558" y="2542360"/>
            <a:ext cx="5106451" cy="4642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49550CF-F7E0-E071-D155-D8D250AAEC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501" b="10019"/>
          <a:stretch/>
        </p:blipFill>
        <p:spPr>
          <a:xfrm>
            <a:off x="174550" y="4432043"/>
            <a:ext cx="4317568" cy="181127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0221A7C-B4F7-BB73-EFCF-2FBCD5D20C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952"/>
          <a:stretch/>
        </p:blipFill>
        <p:spPr>
          <a:xfrm>
            <a:off x="4724422" y="4209424"/>
            <a:ext cx="7453763" cy="2389767"/>
          </a:xfrm>
          <a:prstGeom prst="rect">
            <a:avLst/>
          </a:prstGeo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6D6D9BE9-BA31-1C77-332E-E9B1E6A54EF7}"/>
              </a:ext>
            </a:extLst>
          </p:cNvPr>
          <p:cNvSpPr txBox="1">
            <a:spLocks/>
          </p:cNvSpPr>
          <p:nvPr/>
        </p:nvSpPr>
        <p:spPr>
          <a:xfrm>
            <a:off x="808714" y="3670214"/>
            <a:ext cx="4143292" cy="3477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en-US" sz="1800" b="1" dirty="0">
                <a:latin typeface="+mn-lt"/>
                <a:ea typeface="+mn-ea"/>
                <a:cs typeface="+mn-cs"/>
              </a:rPr>
              <a:t>#1. Pile-up and filtering (for 35L33G and RNA-control)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DEE82932-D477-F591-B51F-056063F79B4D}"/>
              </a:ext>
            </a:extLst>
          </p:cNvPr>
          <p:cNvSpPr txBox="1">
            <a:spLocks/>
          </p:cNvSpPr>
          <p:nvPr/>
        </p:nvSpPr>
        <p:spPr>
          <a:xfrm>
            <a:off x="7670063" y="3777106"/>
            <a:ext cx="2686385" cy="347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en-US" sz="1800" b="1" dirty="0">
                <a:latin typeface="+mn-lt"/>
                <a:ea typeface="+mn-ea"/>
                <a:cs typeface="+mn-cs"/>
              </a:rPr>
              <a:t>#2. Removal of characters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A39DE2AF-C4B3-C6B6-A3CA-5426BE6458F2}"/>
              </a:ext>
            </a:extLst>
          </p:cNvPr>
          <p:cNvSpPr txBox="1">
            <a:spLocks/>
          </p:cNvSpPr>
          <p:nvPr/>
        </p:nvSpPr>
        <p:spPr>
          <a:xfrm>
            <a:off x="227558" y="6273711"/>
            <a:ext cx="4039642" cy="3477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en-US" sz="1800" b="1" dirty="0">
                <a:latin typeface="+mn-lt"/>
                <a:ea typeface="+mn-ea"/>
                <a:cs typeface="+mn-cs"/>
              </a:rPr>
              <a:t>#3. Calculation of Entropy for all positions</a:t>
            </a: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02758718-72D8-957A-5767-15A99DF9EB0E}"/>
              </a:ext>
            </a:extLst>
          </p:cNvPr>
          <p:cNvSpPr txBox="1">
            <a:spLocks/>
          </p:cNvSpPr>
          <p:nvPr/>
        </p:nvSpPr>
        <p:spPr>
          <a:xfrm>
            <a:off x="4724420" y="6506368"/>
            <a:ext cx="7453763" cy="34778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en-US" sz="1800" b="1" dirty="0">
                <a:latin typeface="+mn-lt"/>
                <a:ea typeface="+mn-ea"/>
                <a:cs typeface="+mn-cs"/>
              </a:rPr>
              <a:t>#4. For entropy &gt;0.8 and =0.0(non binding), extraction of motifs(putative binding, ctrl)  </a:t>
            </a:r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C94B398A-0666-19EF-73AB-1B73E60955E2}"/>
              </a:ext>
            </a:extLst>
          </p:cNvPr>
          <p:cNvSpPr/>
          <p:nvPr/>
        </p:nvSpPr>
        <p:spPr>
          <a:xfrm>
            <a:off x="5507150" y="2715156"/>
            <a:ext cx="801512" cy="2607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92149F2E-BB63-89A6-E4C7-14EAFDDC9B2A}"/>
              </a:ext>
            </a:extLst>
          </p:cNvPr>
          <p:cNvSpPr/>
          <p:nvPr/>
        </p:nvSpPr>
        <p:spPr>
          <a:xfrm rot="10140484">
            <a:off x="5261829" y="3927354"/>
            <a:ext cx="816492" cy="25740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오른쪽 화살표[R] 35">
            <a:extLst>
              <a:ext uri="{FF2B5EF4-FFF2-40B4-BE49-F238E27FC236}">
                <a16:creationId xmlns:a16="http://schemas.microsoft.com/office/drawing/2014/main" id="{EA7F9B30-4093-BEF3-6583-DE1D3EACE5FF}"/>
              </a:ext>
            </a:extLst>
          </p:cNvPr>
          <p:cNvSpPr/>
          <p:nvPr/>
        </p:nvSpPr>
        <p:spPr>
          <a:xfrm>
            <a:off x="4222221" y="5318673"/>
            <a:ext cx="801512" cy="2607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76EF1B93-9F52-2C80-04FE-6E69D722F918}"/>
              </a:ext>
            </a:extLst>
          </p:cNvPr>
          <p:cNvSpPr txBox="1">
            <a:spLocks/>
          </p:cNvSpPr>
          <p:nvPr/>
        </p:nvSpPr>
        <p:spPr>
          <a:xfrm>
            <a:off x="10383234" y="-52068"/>
            <a:ext cx="1808766" cy="55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Song In </a:t>
            </a:r>
            <a:r>
              <a:rPr kumimoji="1" lang="en-US" altLang="ko-Kore-K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Wook</a:t>
            </a:r>
            <a:endParaRPr kumimoji="1" lang="en-US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266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E8F40FE-293C-453F-B8A6-427899356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F6F1341-C3C7-199E-1A5E-2E5BA8483C99}"/>
              </a:ext>
            </a:extLst>
          </p:cNvPr>
          <p:cNvSpPr/>
          <p:nvPr/>
        </p:nvSpPr>
        <p:spPr>
          <a:xfrm>
            <a:off x="9318560" y="1827512"/>
            <a:ext cx="2874049" cy="38576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93EA1EA-C653-3DD1-5557-BCDEFE3DEC0D}"/>
              </a:ext>
            </a:extLst>
          </p:cNvPr>
          <p:cNvSpPr/>
          <p:nvPr/>
        </p:nvSpPr>
        <p:spPr>
          <a:xfrm>
            <a:off x="4548903" y="384341"/>
            <a:ext cx="4258339" cy="64851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CCD86A-211F-229D-D78B-78F36DB9BCA4}"/>
              </a:ext>
            </a:extLst>
          </p:cNvPr>
          <p:cNvSpPr/>
          <p:nvPr/>
        </p:nvSpPr>
        <p:spPr>
          <a:xfrm>
            <a:off x="312623" y="3495488"/>
            <a:ext cx="3168380" cy="33708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70D852-3440-74CB-482A-CB726FC5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856271"/>
            <a:ext cx="4114800" cy="7400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ko-Kore-KR" sz="3800" b="1" dirty="0"/>
              <a:t>Data Clean-up</a:t>
            </a:r>
            <a:endParaRPr kumimoji="1" lang="en-US" altLang="en-US" sz="38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1EABE0-FA8E-49A5-A966-F0539111C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6384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A3E26D-73B1-468C-B97B-BC1815959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0" y="2712821"/>
            <a:ext cx="3975945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A26A4F2-8EE6-DAE8-8FC2-AD4F1C820CC7}"/>
              </a:ext>
            </a:extLst>
          </p:cNvPr>
          <p:cNvSpPr txBox="1">
            <a:spLocks/>
          </p:cNvSpPr>
          <p:nvPr/>
        </p:nvSpPr>
        <p:spPr>
          <a:xfrm>
            <a:off x="460340" y="2093911"/>
            <a:ext cx="4114800" cy="3245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ore-KR" sz="1800" dirty="0">
                <a:latin typeface="+mn-lt"/>
                <a:ea typeface="+mn-ea"/>
                <a:cs typeface="+mn-cs"/>
              </a:rPr>
              <a:t>Q. What is the </a:t>
            </a:r>
            <a:r>
              <a:rPr kumimoji="1" lang="en-US" altLang="ko-Kore-KR" sz="18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proper “threshold”</a:t>
            </a:r>
            <a:r>
              <a:rPr kumimoji="1" lang="en-US" altLang="ko-Kore-KR" sz="1800" dirty="0">
                <a:latin typeface="+mn-lt"/>
                <a:ea typeface="+mn-ea"/>
                <a:cs typeface="+mn-cs"/>
              </a:rPr>
              <a:t> to determine real motif? </a:t>
            </a:r>
            <a:endParaRPr kumimoji="1" lang="en-US" altLang="en-US" sz="1800" dirty="0">
              <a:latin typeface="+mn-lt"/>
              <a:ea typeface="+mn-ea"/>
              <a:cs typeface="+mn-cs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33D04126-341A-4B94-6C0C-22DE570C2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561" y="2049020"/>
            <a:ext cx="2721179" cy="3401476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ADCBC0BE-595F-B578-FA09-263A9C1D9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22" y="3477712"/>
            <a:ext cx="2755683" cy="33708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A03FDE-7B5E-5D90-9530-7C734D6E7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470" y="3782308"/>
            <a:ext cx="4000829" cy="30268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4C7B7D-7934-7EB2-E800-BD75B9970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470" y="585518"/>
            <a:ext cx="4000829" cy="31180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C22021-079E-24EB-78E4-66F473ABEF44}"/>
              </a:ext>
            </a:extLst>
          </p:cNvPr>
          <p:cNvSpPr txBox="1"/>
          <p:nvPr/>
        </p:nvSpPr>
        <p:spPr>
          <a:xfrm>
            <a:off x="6096000" y="337322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1.5(Q1)</a:t>
            </a:r>
            <a:endParaRPr kumimoji="1" lang="ko-Kore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D35B5-EF7B-304C-41B2-E743E58487A3}"/>
              </a:ext>
            </a:extLst>
          </p:cNvPr>
          <p:cNvSpPr txBox="1"/>
          <p:nvPr/>
        </p:nvSpPr>
        <p:spPr>
          <a:xfrm>
            <a:off x="5223789" y="357646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19(Q1)</a:t>
            </a:r>
            <a:endParaRPr kumimoji="1" lang="ko-Kore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12E434-6A1E-78A1-4236-C74E0393DF5B}"/>
              </a:ext>
            </a:extLst>
          </p:cNvPr>
          <p:cNvSpPr txBox="1"/>
          <p:nvPr/>
        </p:nvSpPr>
        <p:spPr>
          <a:xfrm>
            <a:off x="6526012" y="6501114"/>
            <a:ext cx="75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Count</a:t>
            </a:r>
            <a:endParaRPr kumimoji="1" lang="ko-Kore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82E7F-5B26-A3FB-1D5D-37EF398F7139}"/>
              </a:ext>
            </a:extLst>
          </p:cNvPr>
          <p:cNvSpPr txBox="1"/>
          <p:nvPr/>
        </p:nvSpPr>
        <p:spPr>
          <a:xfrm>
            <a:off x="6226038" y="3380426"/>
            <a:ext cx="125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Count ratio</a:t>
            </a:r>
            <a:endParaRPr kumimoji="1" lang="ko-Kore-KR" altLang="en-US" b="1" dirty="0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4544AD23-E973-8821-2C03-EA3D41EE7650}"/>
              </a:ext>
            </a:extLst>
          </p:cNvPr>
          <p:cNvSpPr txBox="1">
            <a:spLocks/>
          </p:cNvSpPr>
          <p:nvPr/>
        </p:nvSpPr>
        <p:spPr>
          <a:xfrm>
            <a:off x="1063631" y="3228682"/>
            <a:ext cx="1523146" cy="347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en-US" sz="1800" b="1" dirty="0">
                <a:latin typeface="+mn-lt"/>
                <a:ea typeface="+mn-ea"/>
                <a:cs typeface="+mn-cs"/>
              </a:rPr>
              <a:t>Pre-processed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2A2AE9D9-334C-AA51-CE4B-B0D69E018007}"/>
              </a:ext>
            </a:extLst>
          </p:cNvPr>
          <p:cNvSpPr txBox="1">
            <a:spLocks/>
          </p:cNvSpPr>
          <p:nvPr/>
        </p:nvSpPr>
        <p:spPr>
          <a:xfrm>
            <a:off x="3496209" y="4306117"/>
            <a:ext cx="1523146" cy="347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en-US" sz="1800" dirty="0">
                <a:latin typeface="+mn-lt"/>
                <a:ea typeface="+mn-ea"/>
                <a:cs typeface="+mn-cs"/>
              </a:rPr>
              <a:t>Repeats!</a:t>
            </a:r>
          </a:p>
        </p:txBody>
      </p:sp>
      <p:sp>
        <p:nvSpPr>
          <p:cNvPr id="12" name="왼쪽 중괄호[L] 11">
            <a:extLst>
              <a:ext uri="{FF2B5EF4-FFF2-40B4-BE49-F238E27FC236}">
                <a16:creationId xmlns:a16="http://schemas.microsoft.com/office/drawing/2014/main" id="{4ECA0A59-71D2-8028-7F67-1B300F068F77}"/>
              </a:ext>
            </a:extLst>
          </p:cNvPr>
          <p:cNvSpPr/>
          <p:nvPr/>
        </p:nvSpPr>
        <p:spPr>
          <a:xfrm rot="10800000">
            <a:off x="3151565" y="3721208"/>
            <a:ext cx="393636" cy="1468366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29F59068-8991-CF52-E212-41DF121CFA5D}"/>
              </a:ext>
            </a:extLst>
          </p:cNvPr>
          <p:cNvSpPr txBox="1">
            <a:spLocks/>
          </p:cNvSpPr>
          <p:nvPr/>
        </p:nvSpPr>
        <p:spPr>
          <a:xfrm>
            <a:off x="5439672" y="69074"/>
            <a:ext cx="2352605" cy="437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en-US" sz="1800" b="1" dirty="0">
                <a:latin typeface="+mn-lt"/>
                <a:ea typeface="+mn-ea"/>
                <a:cs typeface="+mn-cs"/>
              </a:rPr>
              <a:t>Cut-off determination</a:t>
            </a: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49A951CA-D8E5-BFEB-4C3E-5EB0EC4B8A0F}"/>
              </a:ext>
            </a:extLst>
          </p:cNvPr>
          <p:cNvSpPr/>
          <p:nvPr/>
        </p:nvSpPr>
        <p:spPr>
          <a:xfrm>
            <a:off x="3587798" y="5177708"/>
            <a:ext cx="801512" cy="2607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38D4FB9B-3D41-3B26-E1F1-792494A86CE7}"/>
              </a:ext>
            </a:extLst>
          </p:cNvPr>
          <p:cNvSpPr/>
          <p:nvPr/>
        </p:nvSpPr>
        <p:spPr>
          <a:xfrm>
            <a:off x="8762329" y="4010055"/>
            <a:ext cx="801512" cy="2607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9728ABBD-874C-37CF-1CD5-E13C186D024D}"/>
              </a:ext>
            </a:extLst>
          </p:cNvPr>
          <p:cNvSpPr txBox="1">
            <a:spLocks/>
          </p:cNvSpPr>
          <p:nvPr/>
        </p:nvSpPr>
        <p:spPr>
          <a:xfrm>
            <a:off x="10003577" y="1710304"/>
            <a:ext cx="1523146" cy="347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kumimoji="1" lang="en-US" altLang="en-US" sz="1800" b="1" dirty="0">
                <a:latin typeface="+mn-lt"/>
                <a:ea typeface="+mn-ea"/>
                <a:cs typeface="+mn-cs"/>
              </a:rPr>
              <a:t>Processed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5C3EB1-D71D-C2CC-EF4A-3A80EEEF3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059" y="3370029"/>
            <a:ext cx="1163169" cy="94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제목 1">
            <a:extLst>
              <a:ext uri="{FF2B5EF4-FFF2-40B4-BE49-F238E27FC236}">
                <a16:creationId xmlns:a16="http://schemas.microsoft.com/office/drawing/2014/main" id="{BF2597FA-4DB4-9DAD-E2D8-FE9D1A203BAC}"/>
              </a:ext>
            </a:extLst>
          </p:cNvPr>
          <p:cNvSpPr txBox="1">
            <a:spLocks/>
          </p:cNvSpPr>
          <p:nvPr/>
        </p:nvSpPr>
        <p:spPr>
          <a:xfrm>
            <a:off x="3740036" y="3172622"/>
            <a:ext cx="1523146" cy="347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en-US" sz="1800" dirty="0">
                <a:latin typeface="+mn-lt"/>
                <a:ea typeface="+mn-ea"/>
                <a:cs typeface="+mn-cs"/>
              </a:rPr>
              <a:t>RT?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9C3CAEEE-08FB-EBB7-6E27-B0D7ABB69AC9}"/>
              </a:ext>
            </a:extLst>
          </p:cNvPr>
          <p:cNvSpPr txBox="1">
            <a:spLocks/>
          </p:cNvSpPr>
          <p:nvPr/>
        </p:nvSpPr>
        <p:spPr>
          <a:xfrm>
            <a:off x="10383234" y="-52068"/>
            <a:ext cx="1808766" cy="55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Song In </a:t>
            </a:r>
            <a:r>
              <a:rPr kumimoji="1" lang="en-US" altLang="ko-Kore-K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Wook</a:t>
            </a:r>
            <a:endParaRPr kumimoji="1" lang="en-US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766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70D852-3440-74CB-482A-CB726FC5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ko-Kore-KR" sz="3200" b="1" dirty="0"/>
              <a:t>Make categorical data sets for learning </a:t>
            </a:r>
            <a:endParaRPr kumimoji="1" lang="en-US" altLang="en-US" sz="32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A26A4F2-8EE6-DAE8-8FC2-AD4F1C820CC7}"/>
              </a:ext>
            </a:extLst>
          </p:cNvPr>
          <p:cNvSpPr txBox="1">
            <a:spLocks/>
          </p:cNvSpPr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ore-KR" sz="1800">
                <a:latin typeface="+mn-lt"/>
                <a:ea typeface="+mn-ea"/>
                <a:cs typeface="+mn-cs"/>
              </a:rPr>
              <a:t>Q. How can we assign more completely-null groups?</a:t>
            </a:r>
            <a:endParaRPr kumimoji="1" lang="en-US" altLang="en-US" sz="1800">
              <a:latin typeface="+mn-lt"/>
              <a:ea typeface="+mn-ea"/>
              <a:cs typeface="+mn-cs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108CE7AB-5B4F-BB55-7AEA-487DCBF1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646" y="2582757"/>
            <a:ext cx="2120086" cy="419819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B1BD3F-C510-88FE-DA0C-D525BE8F084D}"/>
              </a:ext>
            </a:extLst>
          </p:cNvPr>
          <p:cNvGrpSpPr/>
          <p:nvPr/>
        </p:nvGrpSpPr>
        <p:grpSpPr>
          <a:xfrm>
            <a:off x="544212" y="2706402"/>
            <a:ext cx="3168380" cy="3915191"/>
            <a:chOff x="544212" y="2706402"/>
            <a:chExt cx="3168380" cy="391519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BE530C8-9160-97F2-D15E-C1C547A41694}"/>
                </a:ext>
              </a:extLst>
            </p:cNvPr>
            <p:cNvGrpSpPr/>
            <p:nvPr/>
          </p:nvGrpSpPr>
          <p:grpSpPr>
            <a:xfrm>
              <a:off x="544212" y="2885601"/>
              <a:ext cx="3168380" cy="3735992"/>
              <a:chOff x="544212" y="2885601"/>
              <a:chExt cx="3168380" cy="3735992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968C5F3-EC2B-117E-F03C-BCD288A9D178}"/>
                  </a:ext>
                </a:extLst>
              </p:cNvPr>
              <p:cNvSpPr/>
              <p:nvPr/>
            </p:nvSpPr>
            <p:spPr>
              <a:xfrm>
                <a:off x="544212" y="2885601"/>
                <a:ext cx="3168380" cy="373599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pic>
            <p:nvPicPr>
              <p:cNvPr id="7" name="그림 6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4551280C-8FCD-94A9-ADF6-25F9D06AF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3567" y="3009011"/>
                <a:ext cx="2769671" cy="3483864"/>
              </a:xfrm>
              <a:prstGeom prst="rect">
                <a:avLst/>
              </a:prstGeom>
            </p:spPr>
          </p:pic>
        </p:grpSp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C6610E3B-6441-6488-694A-0DAA63AE7795}"/>
                </a:ext>
              </a:extLst>
            </p:cNvPr>
            <p:cNvSpPr txBox="1">
              <a:spLocks/>
            </p:cNvSpPr>
            <p:nvPr/>
          </p:nvSpPr>
          <p:spPr>
            <a:xfrm>
              <a:off x="743568" y="2706402"/>
              <a:ext cx="2769670" cy="3477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600"/>
                </a:spcAft>
              </a:pPr>
              <a:r>
                <a:rPr kumimoji="1" lang="en-US" altLang="en-US" sz="1600" b="1" dirty="0">
                  <a:latin typeface="+mn-lt"/>
                  <a:ea typeface="+mn-ea"/>
                  <a:cs typeface="+mn-cs"/>
                </a:rPr>
                <a:t>Non-binding(entropy =0)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79D4F6-D7C1-B102-8B20-FA490F946E14}"/>
              </a:ext>
            </a:extLst>
          </p:cNvPr>
          <p:cNvSpPr/>
          <p:nvPr/>
        </p:nvSpPr>
        <p:spPr>
          <a:xfrm>
            <a:off x="3949685" y="4681853"/>
            <a:ext cx="614238" cy="1419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2D9333-69B0-3957-8F49-9212C58C5CED}"/>
              </a:ext>
            </a:extLst>
          </p:cNvPr>
          <p:cNvSpPr/>
          <p:nvPr/>
        </p:nvSpPr>
        <p:spPr>
          <a:xfrm>
            <a:off x="4708494" y="2763924"/>
            <a:ext cx="2874049" cy="38576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6" name="그림 25" descr="테이블이(가) 표시된 사진&#10;&#10;자동 생성된 설명">
            <a:extLst>
              <a:ext uri="{FF2B5EF4-FFF2-40B4-BE49-F238E27FC236}">
                <a16:creationId xmlns:a16="http://schemas.microsoft.com/office/drawing/2014/main" id="{28480F38-E384-B918-F0F6-DBF98979E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495" y="2985432"/>
            <a:ext cx="2721179" cy="3401476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C227B698-192E-BACB-4270-792099E3C9D2}"/>
              </a:ext>
            </a:extLst>
          </p:cNvPr>
          <p:cNvSpPr txBox="1">
            <a:spLocks/>
          </p:cNvSpPr>
          <p:nvPr/>
        </p:nvSpPr>
        <p:spPr>
          <a:xfrm>
            <a:off x="5393511" y="2646716"/>
            <a:ext cx="1523146" cy="347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kumimoji="1" lang="en-US" altLang="en-US" sz="1800" b="1" dirty="0">
                <a:latin typeface="+mn-lt"/>
                <a:ea typeface="+mn-ea"/>
                <a:cs typeface="+mn-cs"/>
              </a:rPr>
              <a:t>binding</a:t>
            </a:r>
          </a:p>
        </p:txBody>
      </p:sp>
      <p:sp>
        <p:nvSpPr>
          <p:cNvPr id="28" name="왼쪽 중괄호[L] 27">
            <a:extLst>
              <a:ext uri="{FF2B5EF4-FFF2-40B4-BE49-F238E27FC236}">
                <a16:creationId xmlns:a16="http://schemas.microsoft.com/office/drawing/2014/main" id="{BD9387E7-0D1A-160F-7283-578D0A561B9A}"/>
              </a:ext>
            </a:extLst>
          </p:cNvPr>
          <p:cNvSpPr/>
          <p:nvPr/>
        </p:nvSpPr>
        <p:spPr>
          <a:xfrm>
            <a:off x="9392110" y="3054522"/>
            <a:ext cx="192735" cy="169642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B98E3011-8786-B277-F343-334A8E12B39B}"/>
              </a:ext>
            </a:extLst>
          </p:cNvPr>
          <p:cNvSpPr/>
          <p:nvPr/>
        </p:nvSpPr>
        <p:spPr>
          <a:xfrm>
            <a:off x="9409043" y="5084527"/>
            <a:ext cx="192735" cy="169642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30398-B38B-2B74-479B-088C97884764}"/>
              </a:ext>
            </a:extLst>
          </p:cNvPr>
          <p:cNvSpPr txBox="1">
            <a:spLocks/>
          </p:cNvSpPr>
          <p:nvPr/>
        </p:nvSpPr>
        <p:spPr>
          <a:xfrm>
            <a:off x="7965331" y="5758846"/>
            <a:ext cx="1523146" cy="34778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kumimoji="1" lang="en-US" altLang="en-US" sz="1800" b="1" dirty="0">
                <a:latin typeface="+mn-lt"/>
                <a:ea typeface="+mn-ea"/>
                <a:cs typeface="+mn-cs"/>
              </a:rPr>
              <a:t>Non-binding(N)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B4747AB3-09D1-AD48-956C-81AF5A9C10B1}"/>
              </a:ext>
            </a:extLst>
          </p:cNvPr>
          <p:cNvSpPr txBox="1">
            <a:spLocks/>
          </p:cNvSpPr>
          <p:nvPr/>
        </p:nvSpPr>
        <p:spPr>
          <a:xfrm>
            <a:off x="7968434" y="3462345"/>
            <a:ext cx="1540079" cy="9920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kumimoji="1" lang="en-US" altLang="en-US" sz="1800" b="1" dirty="0">
                <a:latin typeface="+mn-lt"/>
                <a:ea typeface="+mn-ea"/>
                <a:cs typeface="+mn-cs"/>
              </a:rPr>
              <a:t>Binding(B)</a:t>
            </a:r>
          </a:p>
          <a:p>
            <a:pPr algn="ctr">
              <a:spcAft>
                <a:spcPts val="600"/>
              </a:spcAft>
            </a:pPr>
            <a:r>
              <a:rPr kumimoji="1" lang="en-US" altLang="en-US" sz="1800" b="1" dirty="0">
                <a:latin typeface="+mn-lt"/>
                <a:ea typeface="+mn-ea"/>
                <a:cs typeface="+mn-cs"/>
              </a:rPr>
              <a:t>1414</a:t>
            </a:r>
            <a:r>
              <a:rPr kumimoji="1" lang="ko-KR" altLang="en-US" sz="1800" b="1" dirty="0">
                <a:latin typeface="+mn-lt"/>
                <a:ea typeface="+mn-ea"/>
                <a:cs typeface="+mn-cs"/>
              </a:rPr>
              <a:t>개 </a:t>
            </a:r>
            <a:endParaRPr kumimoji="1" lang="en-US" altLang="ko-KR" sz="1800" b="1" dirty="0">
              <a:latin typeface="+mn-lt"/>
              <a:ea typeface="+mn-ea"/>
              <a:cs typeface="+mn-cs"/>
            </a:endParaRPr>
          </a:p>
          <a:p>
            <a:pPr algn="ctr">
              <a:spcAft>
                <a:spcPts val="600"/>
              </a:spcAft>
            </a:pPr>
            <a:r>
              <a:rPr kumimoji="1" lang="en-US" altLang="en-US" sz="1800" b="1" dirty="0">
                <a:latin typeface="+mn-lt"/>
                <a:ea typeface="+mn-ea"/>
                <a:cs typeface="+mn-cs"/>
              </a:rPr>
              <a:t>Random = 34%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D7B1DA3D-7834-66CC-7990-F580DA42D571}"/>
              </a:ext>
            </a:extLst>
          </p:cNvPr>
          <p:cNvSpPr txBox="1">
            <a:spLocks/>
          </p:cNvSpPr>
          <p:nvPr/>
        </p:nvSpPr>
        <p:spPr>
          <a:xfrm>
            <a:off x="10383234" y="-52068"/>
            <a:ext cx="1808766" cy="55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Song In </a:t>
            </a:r>
            <a:r>
              <a:rPr kumimoji="1" lang="en-US" altLang="ko-Kore-K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Wook</a:t>
            </a:r>
            <a:endParaRPr kumimoji="1" lang="en-US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912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70D852-3440-74CB-482A-CB726FC5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ko-Kore-KR" sz="3200" b="1" dirty="0"/>
              <a:t>Set 1D-CNN model</a:t>
            </a:r>
            <a:endParaRPr kumimoji="1" lang="en-US" altLang="en-US" sz="32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A26A4F2-8EE6-DAE8-8FC2-AD4F1C820CC7}"/>
              </a:ext>
            </a:extLst>
          </p:cNvPr>
          <p:cNvSpPr txBox="1">
            <a:spLocks/>
          </p:cNvSpPr>
          <p:nvPr/>
        </p:nvSpPr>
        <p:spPr>
          <a:xfrm>
            <a:off x="821635" y="1315260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ore-KR" sz="1800" dirty="0">
                <a:latin typeface="+mn-lt"/>
                <a:ea typeface="+mn-ea"/>
                <a:cs typeface="+mn-cs"/>
              </a:rPr>
              <a:t>Q. kernel </a:t>
            </a:r>
            <a:endParaRPr kumimoji="1" lang="en-US" altLang="en-US" sz="1800" dirty="0">
              <a:latin typeface="+mn-lt"/>
              <a:ea typeface="+mn-ea"/>
              <a:cs typeface="+mn-cs"/>
            </a:endParaRPr>
          </a:p>
        </p:txBody>
      </p:sp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7D48B32A-3CC6-92E0-8F0E-04857C0F4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8116"/>
            <a:ext cx="5327108" cy="120504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FAA4A22-029C-B752-49BA-51EEBCE168BC}"/>
              </a:ext>
            </a:extLst>
          </p:cNvPr>
          <p:cNvGrpSpPr/>
          <p:nvPr/>
        </p:nvGrpSpPr>
        <p:grpSpPr>
          <a:xfrm>
            <a:off x="407253" y="2065290"/>
            <a:ext cx="11377494" cy="3551645"/>
            <a:chOff x="407253" y="2065290"/>
            <a:chExt cx="11377494" cy="355164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3F6AC5B-3602-5744-691B-AB2245473790}"/>
                </a:ext>
              </a:extLst>
            </p:cNvPr>
            <p:cNvGrpSpPr/>
            <p:nvPr/>
          </p:nvGrpSpPr>
          <p:grpSpPr>
            <a:xfrm>
              <a:off x="407253" y="2065290"/>
              <a:ext cx="11377494" cy="3551645"/>
              <a:chOff x="407253" y="2833916"/>
              <a:chExt cx="11377494" cy="3551645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A409257-E454-6E88-D097-08F722A94416}"/>
                  </a:ext>
                </a:extLst>
              </p:cNvPr>
              <p:cNvGrpSpPr/>
              <p:nvPr/>
            </p:nvGrpSpPr>
            <p:grpSpPr>
              <a:xfrm>
                <a:off x="407253" y="2833916"/>
                <a:ext cx="11377494" cy="3551645"/>
                <a:chOff x="407253" y="3529641"/>
                <a:chExt cx="11377494" cy="3551645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6C9F9037-E3BA-9E1F-AB17-5DB7940C6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90" t="44889" r="774" b="9125"/>
                <a:stretch/>
              </p:blipFill>
              <p:spPr>
                <a:xfrm>
                  <a:off x="407253" y="4052973"/>
                  <a:ext cx="11377494" cy="2337196"/>
                </a:xfrm>
                <a:prstGeom prst="rect">
                  <a:avLst/>
                </a:prstGeom>
              </p:spPr>
            </p:pic>
            <p:sp>
              <p:nvSpPr>
                <p:cNvPr id="22" name="곱하기 21">
                  <a:extLst>
                    <a:ext uri="{FF2B5EF4-FFF2-40B4-BE49-F238E27FC236}">
                      <a16:creationId xmlns:a16="http://schemas.microsoft.com/office/drawing/2014/main" id="{3F0BDB22-9C01-437C-734B-AF4273A8879C}"/>
                    </a:ext>
                  </a:extLst>
                </p:cNvPr>
                <p:cNvSpPr/>
                <p:nvPr/>
              </p:nvSpPr>
              <p:spPr>
                <a:xfrm>
                  <a:off x="1520457" y="5422605"/>
                  <a:ext cx="616688" cy="1658681"/>
                </a:xfrm>
                <a:prstGeom prst="mathMultiply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18D53DA-8632-E2C1-BA5C-6349674C2AF7}"/>
                    </a:ext>
                  </a:extLst>
                </p:cNvPr>
                <p:cNvSpPr txBox="1"/>
                <p:nvPr/>
              </p:nvSpPr>
              <p:spPr>
                <a:xfrm>
                  <a:off x="2001289" y="6390169"/>
                  <a:ext cx="1249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dirty="0"/>
                    <a:t>embedding</a:t>
                  </a:r>
                  <a:endParaRPr kumimoji="1" lang="ko-Kore-KR" altLang="en-US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5631360-3386-6918-7960-63109CDCF5DB}"/>
                    </a:ext>
                  </a:extLst>
                </p:cNvPr>
                <p:cNvSpPr txBox="1"/>
                <p:nvPr/>
              </p:nvSpPr>
              <p:spPr>
                <a:xfrm>
                  <a:off x="2895655" y="578490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dirty="0"/>
                    <a:t>5</a:t>
                  </a:r>
                  <a:endParaRPr kumimoji="1" lang="ko-Kore-KR" altLang="en-US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F9976A3-74C9-08B0-D46B-3508C1413D32}"/>
                    </a:ext>
                  </a:extLst>
                </p:cNvPr>
                <p:cNvSpPr txBox="1"/>
                <p:nvPr/>
              </p:nvSpPr>
              <p:spPr>
                <a:xfrm>
                  <a:off x="3587905" y="5475613"/>
                  <a:ext cx="4892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dirty="0"/>
                    <a:t>3-4</a:t>
                  </a:r>
                  <a:endParaRPr kumimoji="1" lang="ko-Kore-KR" altLang="en-US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478A92B-EB5F-334A-2E8B-F664EE68916A}"/>
                    </a:ext>
                  </a:extLst>
                </p:cNvPr>
                <p:cNvSpPr txBox="1"/>
                <p:nvPr/>
              </p:nvSpPr>
              <p:spPr>
                <a:xfrm>
                  <a:off x="2926219" y="4316048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dirty="0"/>
                    <a:t>32</a:t>
                  </a:r>
                  <a:endParaRPr kumimoji="1" lang="ko-Kore-KR" altLang="en-US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B7CBED3-5895-4073-EC19-0067B9FF4FA0}"/>
                    </a:ext>
                  </a:extLst>
                </p:cNvPr>
                <p:cNvSpPr txBox="1"/>
                <p:nvPr/>
              </p:nvSpPr>
              <p:spPr>
                <a:xfrm>
                  <a:off x="4575525" y="5844945"/>
                  <a:ext cx="19047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dirty="0"/>
                    <a:t>Due to over-fitting</a:t>
                  </a:r>
                  <a:endParaRPr kumimoji="1" lang="ko-Kore-KR" altLang="en-US" dirty="0"/>
                </a:p>
              </p:txBody>
            </p:sp>
            <p:sp>
              <p:nvSpPr>
                <p:cNvPr id="29" name="곱하기 28">
                  <a:extLst>
                    <a:ext uri="{FF2B5EF4-FFF2-40B4-BE49-F238E27FC236}">
                      <a16:creationId xmlns:a16="http://schemas.microsoft.com/office/drawing/2014/main" id="{6C9A0435-B347-A1F6-77E0-609DC34C19A5}"/>
                    </a:ext>
                  </a:extLst>
                </p:cNvPr>
                <p:cNvSpPr/>
                <p:nvPr/>
              </p:nvSpPr>
              <p:spPr>
                <a:xfrm>
                  <a:off x="4689071" y="3529641"/>
                  <a:ext cx="1560674" cy="2963234"/>
                </a:xfrm>
                <a:prstGeom prst="mathMultiply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B11F36-0C3F-2170-95CC-027BFCACFDFF}"/>
                  </a:ext>
                </a:extLst>
              </p:cNvPr>
              <p:cNvSpPr txBox="1"/>
              <p:nvPr/>
            </p:nvSpPr>
            <p:spPr>
              <a:xfrm>
                <a:off x="9965053" y="351536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2</a:t>
                </a:r>
                <a:endParaRPr kumimoji="1" lang="ko-Kore-KR" altLang="en-US" dirty="0"/>
              </a:p>
            </p:txBody>
          </p:sp>
          <p:sp>
            <p:nvSpPr>
              <p:cNvPr id="32" name="곱하기 31">
                <a:extLst>
                  <a:ext uri="{FF2B5EF4-FFF2-40B4-BE49-F238E27FC236}">
                    <a16:creationId xmlns:a16="http://schemas.microsoft.com/office/drawing/2014/main" id="{EB920581-72BA-0AF9-F8F9-8B1239D65693}"/>
                  </a:ext>
                </a:extLst>
              </p:cNvPr>
              <p:cNvSpPr/>
              <p:nvPr/>
            </p:nvSpPr>
            <p:spPr>
              <a:xfrm>
                <a:off x="9305901" y="4376074"/>
                <a:ext cx="1560674" cy="1066085"/>
              </a:xfrm>
              <a:prstGeom prst="mathMultipl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1DB36A-FDBA-1BA0-DD09-608FA1BB3E6E}"/>
                  </a:ext>
                </a:extLst>
              </p:cNvPr>
              <p:cNvSpPr txBox="1"/>
              <p:nvPr/>
            </p:nvSpPr>
            <p:spPr>
              <a:xfrm>
                <a:off x="8564717" y="351325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2</a:t>
                </a:r>
                <a:endParaRPr kumimoji="1" lang="ko-Kore-KR" altLang="en-US" dirty="0"/>
              </a:p>
            </p:txBody>
          </p:sp>
          <p:sp>
            <p:nvSpPr>
              <p:cNvPr id="34" name="곱하기 33">
                <a:extLst>
                  <a:ext uri="{FF2B5EF4-FFF2-40B4-BE49-F238E27FC236}">
                    <a16:creationId xmlns:a16="http://schemas.microsoft.com/office/drawing/2014/main" id="{E161A400-09DB-B865-5E2C-337A8B65AD45}"/>
                  </a:ext>
                </a:extLst>
              </p:cNvPr>
              <p:cNvSpPr/>
              <p:nvPr/>
            </p:nvSpPr>
            <p:spPr>
              <a:xfrm>
                <a:off x="8281893" y="4574709"/>
                <a:ext cx="820382" cy="494188"/>
              </a:xfrm>
              <a:prstGeom prst="mathMultipl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0B8BE1B-7B3E-8DD2-941D-BFD35A1F7CD6}"/>
                </a:ext>
              </a:extLst>
            </p:cNvPr>
            <p:cNvSpPr/>
            <p:nvPr/>
          </p:nvSpPr>
          <p:spPr>
            <a:xfrm>
              <a:off x="407253" y="2494198"/>
              <a:ext cx="414382" cy="290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EF36DD64-37F5-C9AA-2EFE-D4CDF64850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57" b="47817"/>
          <a:stretch/>
        </p:blipFill>
        <p:spPr>
          <a:xfrm>
            <a:off x="4850296" y="4850998"/>
            <a:ext cx="7341704" cy="20268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920CEA-B9DC-0217-6943-FE06FD0E1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040" y="241457"/>
            <a:ext cx="6106742" cy="22835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7398FB5-8277-B9C9-9FC9-E95797A97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592" y="46847"/>
            <a:ext cx="3212899" cy="994469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3F101BA-689F-1B94-2BD9-0A54654C3BAD}"/>
              </a:ext>
            </a:extLst>
          </p:cNvPr>
          <p:cNvCxnSpPr>
            <a:stCxn id="10" idx="3"/>
          </p:cNvCxnSpPr>
          <p:nvPr/>
        </p:nvCxnSpPr>
        <p:spPr>
          <a:xfrm>
            <a:off x="6325491" y="544082"/>
            <a:ext cx="327100" cy="134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id="{31D3C1F6-BF24-E631-275A-1048D037F809}"/>
              </a:ext>
            </a:extLst>
          </p:cNvPr>
          <p:cNvSpPr txBox="1">
            <a:spLocks/>
          </p:cNvSpPr>
          <p:nvPr/>
        </p:nvSpPr>
        <p:spPr>
          <a:xfrm>
            <a:off x="10383234" y="-52068"/>
            <a:ext cx="1808766" cy="55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Song In </a:t>
            </a:r>
            <a:r>
              <a:rPr kumimoji="1" lang="en-US" altLang="ko-Kore-K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Wook</a:t>
            </a:r>
            <a:endParaRPr kumimoji="1" lang="en-US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114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0D852-3440-74CB-482A-CB726FC5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48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ko-Kore-KR" sz="3200" b="1" dirty="0"/>
              <a:t>Why 1D-CNN model?</a:t>
            </a:r>
            <a:endParaRPr kumimoji="1" lang="en-US" altLang="en-US" sz="3200" b="1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A26A4F2-8EE6-DAE8-8FC2-AD4F1C820CC7}"/>
              </a:ext>
            </a:extLst>
          </p:cNvPr>
          <p:cNvSpPr txBox="1">
            <a:spLocks/>
          </p:cNvSpPr>
          <p:nvPr/>
        </p:nvSpPr>
        <p:spPr>
          <a:xfrm>
            <a:off x="4575525" y="586822"/>
            <a:ext cx="7457449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ore-KR" sz="1800" dirty="0">
                <a:latin typeface="+mn-lt"/>
                <a:ea typeface="+mn-ea"/>
                <a:cs typeface="+mn-cs"/>
              </a:rPr>
              <a:t>Q. What is the optimal size of kernel? </a:t>
            </a:r>
            <a:r>
              <a:rPr kumimoji="1" lang="en-US" altLang="en-US" sz="1800" dirty="0">
                <a:latin typeface="+mn-lt"/>
                <a:ea typeface="+mn-ea"/>
                <a:cs typeface="+mn-cs"/>
              </a:rPr>
              <a:t>(is there any biological meaning?)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en-US" sz="1800" dirty="0">
                <a:latin typeface="+mn-lt"/>
                <a:ea typeface="+mn-ea"/>
                <a:cs typeface="+mn-cs"/>
              </a:rPr>
              <a:t>Hypothesis: kernel size [5X1~5X5] -&gt; different accuracy?  </a:t>
            </a:r>
          </a:p>
        </p:txBody>
      </p:sp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7D48B32A-3CC6-92E0-8F0E-04857C0F4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8116"/>
            <a:ext cx="5327108" cy="120504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FAA4A22-029C-B752-49BA-51EEBCE168BC}"/>
              </a:ext>
            </a:extLst>
          </p:cNvPr>
          <p:cNvGrpSpPr/>
          <p:nvPr/>
        </p:nvGrpSpPr>
        <p:grpSpPr>
          <a:xfrm>
            <a:off x="407253" y="2065290"/>
            <a:ext cx="11377494" cy="3551645"/>
            <a:chOff x="407253" y="2065290"/>
            <a:chExt cx="11377494" cy="355164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3F6AC5B-3602-5744-691B-AB2245473790}"/>
                </a:ext>
              </a:extLst>
            </p:cNvPr>
            <p:cNvGrpSpPr/>
            <p:nvPr/>
          </p:nvGrpSpPr>
          <p:grpSpPr>
            <a:xfrm>
              <a:off x="407253" y="2065290"/>
              <a:ext cx="11377494" cy="3551645"/>
              <a:chOff x="407253" y="2833916"/>
              <a:chExt cx="11377494" cy="3551645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A409257-E454-6E88-D097-08F722A94416}"/>
                  </a:ext>
                </a:extLst>
              </p:cNvPr>
              <p:cNvGrpSpPr/>
              <p:nvPr/>
            </p:nvGrpSpPr>
            <p:grpSpPr>
              <a:xfrm>
                <a:off x="407253" y="2833916"/>
                <a:ext cx="11377494" cy="3551645"/>
                <a:chOff x="407253" y="3529641"/>
                <a:chExt cx="11377494" cy="3551645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6C9F9037-E3BA-9E1F-AB17-5DB7940C6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90" t="44889" r="774" b="9125"/>
                <a:stretch/>
              </p:blipFill>
              <p:spPr>
                <a:xfrm>
                  <a:off x="407253" y="4052973"/>
                  <a:ext cx="11377494" cy="2337196"/>
                </a:xfrm>
                <a:prstGeom prst="rect">
                  <a:avLst/>
                </a:prstGeom>
              </p:spPr>
            </p:pic>
            <p:sp>
              <p:nvSpPr>
                <p:cNvPr id="22" name="곱하기 21">
                  <a:extLst>
                    <a:ext uri="{FF2B5EF4-FFF2-40B4-BE49-F238E27FC236}">
                      <a16:creationId xmlns:a16="http://schemas.microsoft.com/office/drawing/2014/main" id="{3F0BDB22-9C01-437C-734B-AF4273A8879C}"/>
                    </a:ext>
                  </a:extLst>
                </p:cNvPr>
                <p:cNvSpPr/>
                <p:nvPr/>
              </p:nvSpPr>
              <p:spPr>
                <a:xfrm>
                  <a:off x="1520457" y="5422605"/>
                  <a:ext cx="616688" cy="1658681"/>
                </a:xfrm>
                <a:prstGeom prst="mathMultiply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18D53DA-8632-E2C1-BA5C-6349674C2AF7}"/>
                    </a:ext>
                  </a:extLst>
                </p:cNvPr>
                <p:cNvSpPr txBox="1"/>
                <p:nvPr/>
              </p:nvSpPr>
              <p:spPr>
                <a:xfrm>
                  <a:off x="2001289" y="6390169"/>
                  <a:ext cx="1249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dirty="0"/>
                    <a:t>embedding</a:t>
                  </a:r>
                  <a:endParaRPr kumimoji="1" lang="ko-Kore-KR" altLang="en-US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5631360-3386-6918-7960-63109CDCF5DB}"/>
                    </a:ext>
                  </a:extLst>
                </p:cNvPr>
                <p:cNvSpPr txBox="1"/>
                <p:nvPr/>
              </p:nvSpPr>
              <p:spPr>
                <a:xfrm>
                  <a:off x="2895655" y="578490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dirty="0"/>
                    <a:t>5</a:t>
                  </a:r>
                  <a:endParaRPr kumimoji="1" lang="ko-Kore-KR" altLang="en-US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F9976A3-74C9-08B0-D46B-3508C1413D32}"/>
                    </a:ext>
                  </a:extLst>
                </p:cNvPr>
                <p:cNvSpPr txBox="1"/>
                <p:nvPr/>
              </p:nvSpPr>
              <p:spPr>
                <a:xfrm>
                  <a:off x="3587905" y="5475613"/>
                  <a:ext cx="4892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dirty="0"/>
                    <a:t>3-4</a:t>
                  </a:r>
                  <a:endParaRPr kumimoji="1" lang="ko-Kore-KR" altLang="en-US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478A92B-EB5F-334A-2E8B-F664EE68916A}"/>
                    </a:ext>
                  </a:extLst>
                </p:cNvPr>
                <p:cNvSpPr txBox="1"/>
                <p:nvPr/>
              </p:nvSpPr>
              <p:spPr>
                <a:xfrm>
                  <a:off x="2926219" y="4316048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dirty="0"/>
                    <a:t>32</a:t>
                  </a:r>
                  <a:endParaRPr kumimoji="1" lang="ko-Kore-KR" altLang="en-US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B7CBED3-5895-4073-EC19-0067B9FF4FA0}"/>
                    </a:ext>
                  </a:extLst>
                </p:cNvPr>
                <p:cNvSpPr txBox="1"/>
                <p:nvPr/>
              </p:nvSpPr>
              <p:spPr>
                <a:xfrm>
                  <a:off x="4575525" y="5844945"/>
                  <a:ext cx="19047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dirty="0"/>
                    <a:t>Due to over-fitting</a:t>
                  </a:r>
                  <a:endParaRPr kumimoji="1" lang="ko-Kore-KR" altLang="en-US" dirty="0"/>
                </a:p>
              </p:txBody>
            </p:sp>
            <p:sp>
              <p:nvSpPr>
                <p:cNvPr id="29" name="곱하기 28">
                  <a:extLst>
                    <a:ext uri="{FF2B5EF4-FFF2-40B4-BE49-F238E27FC236}">
                      <a16:creationId xmlns:a16="http://schemas.microsoft.com/office/drawing/2014/main" id="{6C9A0435-B347-A1F6-77E0-609DC34C19A5}"/>
                    </a:ext>
                  </a:extLst>
                </p:cNvPr>
                <p:cNvSpPr/>
                <p:nvPr/>
              </p:nvSpPr>
              <p:spPr>
                <a:xfrm>
                  <a:off x="4689071" y="3529641"/>
                  <a:ext cx="1560674" cy="2963234"/>
                </a:xfrm>
                <a:prstGeom prst="mathMultiply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B11F36-0C3F-2170-95CC-027BFCACFDFF}"/>
                  </a:ext>
                </a:extLst>
              </p:cNvPr>
              <p:cNvSpPr txBox="1"/>
              <p:nvPr/>
            </p:nvSpPr>
            <p:spPr>
              <a:xfrm>
                <a:off x="9965053" y="351536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2</a:t>
                </a:r>
                <a:endParaRPr kumimoji="1" lang="ko-Kore-KR" altLang="en-US" dirty="0"/>
              </a:p>
            </p:txBody>
          </p:sp>
          <p:sp>
            <p:nvSpPr>
              <p:cNvPr id="32" name="곱하기 31">
                <a:extLst>
                  <a:ext uri="{FF2B5EF4-FFF2-40B4-BE49-F238E27FC236}">
                    <a16:creationId xmlns:a16="http://schemas.microsoft.com/office/drawing/2014/main" id="{EB920581-72BA-0AF9-F8F9-8B1239D65693}"/>
                  </a:ext>
                </a:extLst>
              </p:cNvPr>
              <p:cNvSpPr/>
              <p:nvPr/>
            </p:nvSpPr>
            <p:spPr>
              <a:xfrm>
                <a:off x="9305901" y="4376074"/>
                <a:ext cx="1560674" cy="1066085"/>
              </a:xfrm>
              <a:prstGeom prst="mathMultipl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1DB36A-FDBA-1BA0-DD09-608FA1BB3E6E}"/>
                  </a:ext>
                </a:extLst>
              </p:cNvPr>
              <p:cNvSpPr txBox="1"/>
              <p:nvPr/>
            </p:nvSpPr>
            <p:spPr>
              <a:xfrm>
                <a:off x="8564717" y="351325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2</a:t>
                </a:r>
                <a:endParaRPr kumimoji="1" lang="ko-Kore-KR" altLang="en-US" dirty="0"/>
              </a:p>
            </p:txBody>
          </p:sp>
          <p:sp>
            <p:nvSpPr>
              <p:cNvPr id="34" name="곱하기 33">
                <a:extLst>
                  <a:ext uri="{FF2B5EF4-FFF2-40B4-BE49-F238E27FC236}">
                    <a16:creationId xmlns:a16="http://schemas.microsoft.com/office/drawing/2014/main" id="{E161A400-09DB-B865-5E2C-337A8B65AD45}"/>
                  </a:ext>
                </a:extLst>
              </p:cNvPr>
              <p:cNvSpPr/>
              <p:nvPr/>
            </p:nvSpPr>
            <p:spPr>
              <a:xfrm>
                <a:off x="8281893" y="4574709"/>
                <a:ext cx="820382" cy="494188"/>
              </a:xfrm>
              <a:prstGeom prst="mathMultipl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0B8BE1B-7B3E-8DD2-941D-BFD35A1F7CD6}"/>
                </a:ext>
              </a:extLst>
            </p:cNvPr>
            <p:cNvSpPr/>
            <p:nvPr/>
          </p:nvSpPr>
          <p:spPr>
            <a:xfrm>
              <a:off x="407253" y="2494198"/>
              <a:ext cx="414382" cy="290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EF36DD64-37F5-C9AA-2EFE-D4CDF64850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57" b="47817"/>
          <a:stretch/>
        </p:blipFill>
        <p:spPr>
          <a:xfrm>
            <a:off x="4850296" y="4850998"/>
            <a:ext cx="7341704" cy="2026879"/>
          </a:xfrm>
          <a:prstGeom prst="rect">
            <a:avLst/>
          </a:prstGeo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A4F4942F-4CD7-CA95-46A4-6452E68CDF69}"/>
              </a:ext>
            </a:extLst>
          </p:cNvPr>
          <p:cNvSpPr txBox="1">
            <a:spLocks/>
          </p:cNvSpPr>
          <p:nvPr/>
        </p:nvSpPr>
        <p:spPr>
          <a:xfrm>
            <a:off x="10383234" y="-52068"/>
            <a:ext cx="1808766" cy="55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Song In </a:t>
            </a:r>
            <a:r>
              <a:rPr kumimoji="1" lang="en-US" altLang="ko-Kore-K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Wook</a:t>
            </a:r>
            <a:endParaRPr kumimoji="1" lang="en-US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962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47D52C4-2DF8-2A17-1D51-5CDAE87C5F70}"/>
              </a:ext>
            </a:extLst>
          </p:cNvPr>
          <p:cNvSpPr/>
          <p:nvPr/>
        </p:nvSpPr>
        <p:spPr>
          <a:xfrm>
            <a:off x="172418" y="3948201"/>
            <a:ext cx="5035686" cy="27919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70D852-3440-74CB-482A-CB726FC5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296" y="390779"/>
            <a:ext cx="352784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ko-Kore-KR" sz="2800" b="1" dirty="0"/>
              <a:t>Training and Prediction</a:t>
            </a:r>
            <a:endParaRPr kumimoji="1" lang="en-US" altLang="en-US" sz="28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A26A4F2-8EE6-DAE8-8FC2-AD4F1C820CC7}"/>
              </a:ext>
            </a:extLst>
          </p:cNvPr>
          <p:cNvSpPr txBox="1">
            <a:spLocks/>
          </p:cNvSpPr>
          <p:nvPr/>
        </p:nvSpPr>
        <p:spPr>
          <a:xfrm>
            <a:off x="4581144" y="510047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ko-Kore-KR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4</a:t>
            </a:r>
            <a:r>
              <a:rPr kumimoji="1" lang="en-US" altLang="ko-Kore-KR" sz="1800" dirty="0">
                <a:latin typeface="+mn-lt"/>
                <a:ea typeface="+mn-ea"/>
                <a:cs typeface="+mn-cs"/>
              </a:rPr>
              <a:t> is optimal kernel width for prediction of Lin28a binding motifs </a:t>
            </a:r>
          </a:p>
          <a:p>
            <a:pPr>
              <a:spcAft>
                <a:spcPts val="600"/>
              </a:spcAft>
            </a:pPr>
            <a:r>
              <a:rPr kumimoji="1" lang="en-US" altLang="ko-Kore-KR" sz="1800" dirty="0">
                <a:latin typeface="+mn-lt"/>
                <a:ea typeface="+mn-ea"/>
                <a:cs typeface="+mn-cs"/>
              </a:rPr>
              <a:t> </a:t>
            </a:r>
            <a:endParaRPr kumimoji="1" lang="en-US" altLang="en-US" sz="1800" dirty="0">
              <a:latin typeface="+mn-lt"/>
              <a:ea typeface="+mn-ea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41EF11-BAE7-BC02-F440-B881756E4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134" y="1507089"/>
            <a:ext cx="3584448" cy="2795869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3DC87A7-97EB-CE11-031D-52BDC76F05AF}"/>
              </a:ext>
            </a:extLst>
          </p:cNvPr>
          <p:cNvGrpSpPr/>
          <p:nvPr/>
        </p:nvGrpSpPr>
        <p:grpSpPr>
          <a:xfrm>
            <a:off x="286326" y="1845124"/>
            <a:ext cx="8093828" cy="2006913"/>
            <a:chOff x="1315081" y="2190716"/>
            <a:chExt cx="11111987" cy="275528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2441E44-AF95-5A27-758E-9B39AFA7D20C}"/>
                </a:ext>
              </a:extLst>
            </p:cNvPr>
            <p:cNvGrpSpPr/>
            <p:nvPr/>
          </p:nvGrpSpPr>
          <p:grpSpPr>
            <a:xfrm>
              <a:off x="1315081" y="2190716"/>
              <a:ext cx="11111987" cy="2427117"/>
              <a:chOff x="1449881" y="2647604"/>
              <a:chExt cx="11111987" cy="2427117"/>
            </a:xfrm>
          </p:grpSpPr>
          <p:pic>
            <p:nvPicPr>
              <p:cNvPr id="5" name="그림 4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1AB17BB-653D-B0F0-4509-A93CA43DAE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6790" r="11818"/>
              <a:stretch/>
            </p:blipFill>
            <p:spPr>
              <a:xfrm>
                <a:off x="1837084" y="4315584"/>
                <a:ext cx="10724784" cy="759137"/>
              </a:xfrm>
              <a:prstGeom prst="rect">
                <a:avLst/>
              </a:prstGeom>
            </p:spPr>
          </p:pic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160090E-9C11-48BA-069B-58DFB39E4559}"/>
                  </a:ext>
                </a:extLst>
              </p:cNvPr>
              <p:cNvGrpSpPr/>
              <p:nvPr/>
            </p:nvGrpSpPr>
            <p:grpSpPr>
              <a:xfrm>
                <a:off x="1449881" y="2647604"/>
                <a:ext cx="10406782" cy="1587463"/>
                <a:chOff x="1002148" y="2757864"/>
                <a:chExt cx="10406782" cy="1587463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6CB4FE66-2817-CC6A-B8DC-4FA0018D7CEA}"/>
                    </a:ext>
                  </a:extLst>
                </p:cNvPr>
                <p:cNvGrpSpPr/>
                <p:nvPr/>
              </p:nvGrpSpPr>
              <p:grpSpPr>
                <a:xfrm>
                  <a:off x="1002148" y="3232900"/>
                  <a:ext cx="10271982" cy="1112427"/>
                  <a:chOff x="954818" y="2079625"/>
                  <a:chExt cx="10271982" cy="1112427"/>
                </a:xfrm>
              </p:grpSpPr>
              <p:pic>
                <p:nvPicPr>
                  <p:cNvPr id="11" name="그림 10">
                    <a:extLst>
                      <a:ext uri="{FF2B5EF4-FFF2-40B4-BE49-F238E27FC236}">
                        <a16:creationId xmlns:a16="http://schemas.microsoft.com/office/drawing/2014/main" id="{DD97865A-2551-3930-9291-65CE13BE63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81082" b="5486"/>
                  <a:stretch/>
                </p:blipFill>
                <p:spPr>
                  <a:xfrm>
                    <a:off x="954818" y="2700766"/>
                    <a:ext cx="10261600" cy="491286"/>
                  </a:xfrm>
                  <a:prstGeom prst="rect">
                    <a:avLst/>
                  </a:prstGeom>
                </p:spPr>
              </p:pic>
              <p:pic>
                <p:nvPicPr>
                  <p:cNvPr id="12" name="그림 11">
                    <a:extLst>
                      <a:ext uri="{FF2B5EF4-FFF2-40B4-BE49-F238E27FC236}">
                        <a16:creationId xmlns:a16="http://schemas.microsoft.com/office/drawing/2014/main" id="{55E3DD78-6A6D-2462-8FB4-EDDB81FB85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t="83968"/>
                  <a:stretch/>
                </p:blipFill>
                <p:spPr>
                  <a:xfrm>
                    <a:off x="965200" y="2079625"/>
                    <a:ext cx="10261600" cy="58639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68E861A5-8F32-334F-DD78-8F07A0AF85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89317" b="1582"/>
                <a:stretch/>
              </p:blipFill>
              <p:spPr>
                <a:xfrm>
                  <a:off x="1013149" y="2757864"/>
                  <a:ext cx="10395781" cy="38057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C02EBE2-B6FC-8241-1B13-C2CFF152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7981" y="4450700"/>
              <a:ext cx="9918700" cy="495300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09C634BF-5AD0-B96D-00FC-6F0E3E03F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090" y="3826512"/>
            <a:ext cx="4419865" cy="279197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38709F9-D631-B06A-82B3-98798B2A6AF0}"/>
              </a:ext>
            </a:extLst>
          </p:cNvPr>
          <p:cNvSpPr txBox="1"/>
          <p:nvPr/>
        </p:nvSpPr>
        <p:spPr>
          <a:xfrm>
            <a:off x="286326" y="30454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8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4</a:t>
            </a:r>
            <a:endParaRPr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EA6579-E48D-D865-2341-B65E205E3E7B}"/>
              </a:ext>
            </a:extLst>
          </p:cNvPr>
          <p:cNvSpPr txBox="1"/>
          <p:nvPr/>
        </p:nvSpPr>
        <p:spPr>
          <a:xfrm>
            <a:off x="293888" y="34638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b="1" dirty="0"/>
              <a:t>5</a:t>
            </a:r>
            <a:endParaRPr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2C9AE7-83B6-B32B-A7C0-020FC1D67924}"/>
              </a:ext>
            </a:extLst>
          </p:cNvPr>
          <p:cNvSpPr txBox="1"/>
          <p:nvPr/>
        </p:nvSpPr>
        <p:spPr>
          <a:xfrm>
            <a:off x="286326" y="26151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b="1" dirty="0"/>
              <a:t>3</a:t>
            </a:r>
            <a:endParaRPr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07DE9A-049F-651E-2705-8EB2F7809403}"/>
              </a:ext>
            </a:extLst>
          </p:cNvPr>
          <p:cNvSpPr txBox="1"/>
          <p:nvPr/>
        </p:nvSpPr>
        <p:spPr>
          <a:xfrm>
            <a:off x="293888" y="22106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b="1" dirty="0"/>
              <a:t>2</a:t>
            </a:r>
            <a:endParaRPr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41EDC7-5B8C-1997-1BAB-79AB755C62E9}"/>
              </a:ext>
            </a:extLst>
          </p:cNvPr>
          <p:cNvSpPr txBox="1"/>
          <p:nvPr/>
        </p:nvSpPr>
        <p:spPr>
          <a:xfrm>
            <a:off x="293888" y="1792478"/>
            <a:ext cx="274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b="1" dirty="0"/>
              <a:t>1</a:t>
            </a:r>
            <a:endParaRPr lang="ko-Kore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C87AA9D-20D2-9737-3448-FA1FE431A3DB}"/>
              </a:ext>
            </a:extLst>
          </p:cNvPr>
          <p:cNvSpPr/>
          <p:nvPr/>
        </p:nvSpPr>
        <p:spPr>
          <a:xfrm>
            <a:off x="5955994" y="3159027"/>
            <a:ext cx="1385712" cy="327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326F3AC-EF74-94D1-F196-813EE15E4839}"/>
              </a:ext>
            </a:extLst>
          </p:cNvPr>
          <p:cNvSpPr/>
          <p:nvPr/>
        </p:nvSpPr>
        <p:spPr>
          <a:xfrm>
            <a:off x="6172941" y="3511102"/>
            <a:ext cx="1385712" cy="327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702418-2E12-3A72-5A4E-AD8E34C3BF13}"/>
              </a:ext>
            </a:extLst>
          </p:cNvPr>
          <p:cNvSpPr/>
          <p:nvPr/>
        </p:nvSpPr>
        <p:spPr>
          <a:xfrm>
            <a:off x="6182325" y="2577328"/>
            <a:ext cx="1385712" cy="327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B68CFAF-6E90-B085-947C-14B0058D02FF}"/>
              </a:ext>
            </a:extLst>
          </p:cNvPr>
          <p:cNvSpPr/>
          <p:nvPr/>
        </p:nvSpPr>
        <p:spPr>
          <a:xfrm>
            <a:off x="6183371" y="2145263"/>
            <a:ext cx="1385712" cy="327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D16F982-443C-DD53-7B06-4DCA4E5AE746}"/>
              </a:ext>
            </a:extLst>
          </p:cNvPr>
          <p:cNvSpPr/>
          <p:nvPr/>
        </p:nvSpPr>
        <p:spPr>
          <a:xfrm>
            <a:off x="6241476" y="1754763"/>
            <a:ext cx="1385712" cy="327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176F8D-3CC3-F798-B22E-D4C0DAA55F59}"/>
              </a:ext>
            </a:extLst>
          </p:cNvPr>
          <p:cNvGrpSpPr/>
          <p:nvPr/>
        </p:nvGrpSpPr>
        <p:grpSpPr>
          <a:xfrm>
            <a:off x="1320931" y="6344628"/>
            <a:ext cx="3033956" cy="384620"/>
            <a:chOff x="1320931" y="6503652"/>
            <a:chExt cx="3033956" cy="3846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668CB6C-9951-8782-8722-56E9DC312D8E}"/>
                </a:ext>
              </a:extLst>
            </p:cNvPr>
            <p:cNvSpPr txBox="1"/>
            <p:nvPr/>
          </p:nvSpPr>
          <p:spPr>
            <a:xfrm>
              <a:off x="1320931" y="6503652"/>
              <a:ext cx="2744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ore-KR" b="1" dirty="0"/>
                <a:t>1</a:t>
              </a:r>
              <a:endParaRPr lang="ko-Kore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EFAD0F-C2A5-F190-CCA7-B0C1A87EC7F3}"/>
                </a:ext>
              </a:extLst>
            </p:cNvPr>
            <p:cNvSpPr txBox="1"/>
            <p:nvPr/>
          </p:nvSpPr>
          <p:spPr>
            <a:xfrm>
              <a:off x="1994257" y="6511676"/>
              <a:ext cx="2744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ore-KR" b="1" dirty="0"/>
                <a:t>2</a:t>
              </a:r>
              <a:endParaRPr lang="ko-Kore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6EC95FA-1160-C18F-37C1-8A4C38201A9A}"/>
                </a:ext>
              </a:extLst>
            </p:cNvPr>
            <p:cNvSpPr txBox="1"/>
            <p:nvPr/>
          </p:nvSpPr>
          <p:spPr>
            <a:xfrm>
              <a:off x="2690261" y="6511676"/>
              <a:ext cx="2744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ore-KR" b="1" dirty="0"/>
                <a:t>3</a:t>
              </a:r>
              <a:endParaRPr lang="ko-Kore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2BFC27A-AA92-7C24-981B-F85492D3F13B}"/>
                </a:ext>
              </a:extLst>
            </p:cNvPr>
            <p:cNvSpPr txBox="1"/>
            <p:nvPr/>
          </p:nvSpPr>
          <p:spPr>
            <a:xfrm>
              <a:off x="3363587" y="6518940"/>
              <a:ext cx="2744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ore-KR" b="1" dirty="0">
                  <a:solidFill>
                    <a:srgbClr val="FF0000"/>
                  </a:solidFill>
                </a:rPr>
                <a:t>4</a:t>
              </a:r>
              <a:endParaRPr lang="ko-Kore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551E2-2452-3920-3783-8A70C463C7D1}"/>
                </a:ext>
              </a:extLst>
            </p:cNvPr>
            <p:cNvSpPr txBox="1"/>
            <p:nvPr/>
          </p:nvSpPr>
          <p:spPr>
            <a:xfrm>
              <a:off x="4080415" y="6514285"/>
              <a:ext cx="2744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ore-KR" b="1" dirty="0"/>
                <a:t>5</a:t>
              </a:r>
              <a:endParaRPr lang="ko-Kore-KR" altLang="en-US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78E60E3-AD95-D250-03D9-2F93DFBD766A}"/>
              </a:ext>
            </a:extLst>
          </p:cNvPr>
          <p:cNvSpPr txBox="1"/>
          <p:nvPr/>
        </p:nvSpPr>
        <p:spPr>
          <a:xfrm>
            <a:off x="2200492" y="6562665"/>
            <a:ext cx="1837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b="1" dirty="0" err="1"/>
              <a:t>Kernal</a:t>
            </a:r>
            <a:r>
              <a:rPr kumimoji="1" lang="en-US" altLang="ko-Kore-KR" b="1" dirty="0"/>
              <a:t> width</a:t>
            </a:r>
            <a:endParaRPr lang="ko-Kore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56D1B6-3EFA-30F7-D0F3-2730AC635C6D}"/>
              </a:ext>
            </a:extLst>
          </p:cNvPr>
          <p:cNvSpPr txBox="1"/>
          <p:nvPr/>
        </p:nvSpPr>
        <p:spPr>
          <a:xfrm rot="16200000">
            <a:off x="-549221" y="5123163"/>
            <a:ext cx="1837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 dirty="0"/>
              <a:t>Accuracy</a:t>
            </a:r>
            <a:endParaRPr lang="ko-Kore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156842F-6E74-0AAC-01D0-236124F4B8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0813" y="4121925"/>
            <a:ext cx="1837942" cy="269302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A0F25BB-02D6-1E36-0DF9-77DF6ADE7CCF}"/>
              </a:ext>
            </a:extLst>
          </p:cNvPr>
          <p:cNvSpPr txBox="1"/>
          <p:nvPr/>
        </p:nvSpPr>
        <p:spPr>
          <a:xfrm>
            <a:off x="7485759" y="4835030"/>
            <a:ext cx="1837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b="1" i="1" dirty="0"/>
              <a:t>GGAG?</a:t>
            </a:r>
            <a:endParaRPr lang="ko-Kore-KR" altLang="en-US" i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0A7D92-F675-2A5B-5AAB-6FC37EE15C0E}"/>
              </a:ext>
            </a:extLst>
          </p:cNvPr>
          <p:cNvSpPr txBox="1"/>
          <p:nvPr/>
        </p:nvSpPr>
        <p:spPr>
          <a:xfrm>
            <a:off x="8006679" y="6344407"/>
            <a:ext cx="43047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Cho, Jun, et al. "LIN28A is a suppressor of ER-associated translation in embryonic stem cells." </a:t>
            </a:r>
            <a:r>
              <a:rPr lang="en" altLang="ko-Kore-KR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Cell</a:t>
            </a:r>
            <a:r>
              <a:rPr lang="en" altLang="ko-Kore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151.4 (2012): 765-777.</a:t>
            </a:r>
            <a:endParaRPr lang="ko-Kore-KR" altLang="en-US" sz="11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313BC19-E0A4-8A20-D206-306276F795AE}"/>
              </a:ext>
            </a:extLst>
          </p:cNvPr>
          <p:cNvSpPr/>
          <p:nvPr/>
        </p:nvSpPr>
        <p:spPr>
          <a:xfrm>
            <a:off x="6372149" y="4822902"/>
            <a:ext cx="465973" cy="265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A659FEAE-5E56-C17A-0725-368E14214E8D}"/>
              </a:ext>
            </a:extLst>
          </p:cNvPr>
          <p:cNvSpPr txBox="1">
            <a:spLocks/>
          </p:cNvSpPr>
          <p:nvPr/>
        </p:nvSpPr>
        <p:spPr>
          <a:xfrm>
            <a:off x="10383234" y="-52068"/>
            <a:ext cx="1808766" cy="55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Song In </a:t>
            </a:r>
            <a:r>
              <a:rPr kumimoji="1" lang="en-US" altLang="ko-Kore-K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Wook</a:t>
            </a:r>
            <a:endParaRPr kumimoji="1" lang="en-US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530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70D852-3440-74CB-482A-CB726FC5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ko-Kore-KR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Extra-question. How can we set 1D-CNN model for </a:t>
            </a:r>
            <a:r>
              <a:rPr kumimoji="1" lang="en-US" altLang="ko-Kore-KR" sz="3700" b="1" dirty="0"/>
              <a:t>considering secondary structure</a:t>
            </a:r>
            <a:r>
              <a:rPr kumimoji="1" lang="en-US" altLang="ko-Kore-KR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 (Ad-Hoc..)</a:t>
            </a:r>
            <a:endParaRPr kumimoji="1" lang="en-US" altLang="en-US" sz="37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A26A4F2-8EE6-DAE8-8FC2-AD4F1C820CC7}"/>
              </a:ext>
            </a:extLst>
          </p:cNvPr>
          <p:cNvSpPr txBox="1">
            <a:spLocks/>
          </p:cNvSpPr>
          <p:nvPr/>
        </p:nvSpPr>
        <p:spPr>
          <a:xfrm>
            <a:off x="426454" y="2481943"/>
            <a:ext cx="10168128" cy="369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ore-KR" sz="2200" b="1" dirty="0">
                <a:latin typeface="+mn-lt"/>
                <a:ea typeface="+mn-ea"/>
                <a:cs typeface="+mn-cs"/>
              </a:rPr>
              <a:t>Permutation + branched CNN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ore-KR" sz="2200" b="1" dirty="0">
                <a:latin typeface="+mn-lt"/>
                <a:ea typeface="+mn-ea"/>
                <a:cs typeface="+mn-cs"/>
              </a:rPr>
              <a:t>[</a:t>
            </a:r>
            <a:r>
              <a:rPr kumimoji="1" lang="en-US" altLang="ko-Kore-KR" sz="2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x1</a:t>
            </a:r>
            <a:r>
              <a:rPr kumimoji="1" lang="en-US" altLang="ko-Kore-KR" sz="2200" b="1" dirty="0">
                <a:latin typeface="+mn-lt"/>
                <a:ea typeface="+mn-ea"/>
                <a:cs typeface="+mn-cs"/>
              </a:rPr>
              <a:t>, </a:t>
            </a:r>
            <a:r>
              <a:rPr kumimoji="1" lang="en-US" altLang="ko-Kore-KR" sz="2200" b="1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x2</a:t>
            </a:r>
            <a:r>
              <a:rPr kumimoji="1" lang="en-US" altLang="ko-Kore-KR" sz="2200" b="1" dirty="0">
                <a:latin typeface="+mn-lt"/>
                <a:ea typeface="+mn-ea"/>
                <a:cs typeface="+mn-cs"/>
              </a:rPr>
              <a:t>, x3, x4, </a:t>
            </a:r>
            <a:r>
              <a:rPr kumimoji="1" lang="en-US" altLang="ko-Kore-KR" sz="2200" b="1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x5</a:t>
            </a:r>
            <a:r>
              <a:rPr kumimoji="1" lang="en-US" altLang="ko-Kore-KR" sz="2200" b="1" dirty="0">
                <a:latin typeface="+mn-lt"/>
                <a:ea typeface="+mn-ea"/>
                <a:cs typeface="+mn-cs"/>
              </a:rPr>
              <a:t>, </a:t>
            </a:r>
            <a:r>
              <a:rPr kumimoji="1" lang="en-US" altLang="ko-Kore-KR" sz="2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x6</a:t>
            </a:r>
            <a:r>
              <a:rPr kumimoji="1" lang="en-US" altLang="ko-Kore-KR" sz="2200" b="1" dirty="0">
                <a:latin typeface="+mn-lt"/>
                <a:ea typeface="+mn-ea"/>
                <a:cs typeface="+mn-cs"/>
              </a:rPr>
              <a:t>]</a:t>
            </a:r>
          </a:p>
          <a:p>
            <a:pPr>
              <a:spcAft>
                <a:spcPts val="600"/>
              </a:spcAft>
            </a:pPr>
            <a:r>
              <a:rPr kumimoji="1" lang="en-US" altLang="ko-Kore-KR" sz="2200" b="1" dirty="0">
                <a:latin typeface="+mn-lt"/>
                <a:ea typeface="+mn-ea"/>
                <a:cs typeface="+mn-cs"/>
              </a:rPr>
              <a:t>-&gt; [</a:t>
            </a:r>
            <a:r>
              <a:rPr kumimoji="1" lang="en-US" altLang="ko-Kore-KR" sz="2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x1, x6</a:t>
            </a:r>
            <a:r>
              <a:rPr kumimoji="1" lang="en-US" altLang="ko-Kore-KR" sz="2200" b="1" dirty="0">
                <a:latin typeface="+mn-lt"/>
                <a:ea typeface="+mn-ea"/>
                <a:cs typeface="+mn-cs"/>
              </a:rPr>
              <a:t>, </a:t>
            </a:r>
            <a:r>
              <a:rPr kumimoji="1" lang="en-US" altLang="ko-Kore-KR" sz="22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x2, x5</a:t>
            </a:r>
            <a:r>
              <a:rPr kumimoji="1" lang="en-US" altLang="ko-Kore-KR" sz="2200" b="1" dirty="0">
                <a:latin typeface="+mn-lt"/>
                <a:ea typeface="+mn-ea"/>
                <a:cs typeface="+mn-cs"/>
              </a:rPr>
              <a:t>, x3, x4]</a:t>
            </a:r>
            <a:endParaRPr kumimoji="1" lang="en-US" altLang="en-US" sz="2200" b="1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3A9CB0-332D-4D3D-A450-CDD938B26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06" y="3630531"/>
            <a:ext cx="2053976" cy="30095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4991AA-4B05-1164-2540-172A1E9C0BCE}"/>
              </a:ext>
            </a:extLst>
          </p:cNvPr>
          <p:cNvSpPr txBox="1"/>
          <p:nvPr/>
        </p:nvSpPr>
        <p:spPr>
          <a:xfrm>
            <a:off x="46840" y="6475893"/>
            <a:ext cx="43047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Cho, Jun, et al. "LIN28A is a suppressor of ER-associated translation in embryonic stem cells." </a:t>
            </a:r>
            <a:r>
              <a:rPr lang="en" altLang="ko-Kore-KR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Cell</a:t>
            </a:r>
            <a:r>
              <a:rPr lang="en" altLang="ko-Kore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151.4 (2012): 765-777.</a:t>
            </a:r>
            <a:endParaRPr lang="ko-Kore-KR" altLang="en-US" sz="1100" dirty="0"/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CAA170E5-15A0-B8BF-1511-AD67714244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9844742"/>
              </p:ext>
            </p:extLst>
          </p:nvPr>
        </p:nvGraphicFramePr>
        <p:xfrm>
          <a:off x="3971997" y="146304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제목 1">
            <a:extLst>
              <a:ext uri="{FF2B5EF4-FFF2-40B4-BE49-F238E27FC236}">
                <a16:creationId xmlns:a16="http://schemas.microsoft.com/office/drawing/2014/main" id="{2249D987-13D6-1031-B18F-2FB7A33D53F4}"/>
              </a:ext>
            </a:extLst>
          </p:cNvPr>
          <p:cNvSpPr txBox="1">
            <a:spLocks/>
          </p:cNvSpPr>
          <p:nvPr/>
        </p:nvSpPr>
        <p:spPr>
          <a:xfrm>
            <a:off x="10383234" y="-52068"/>
            <a:ext cx="1808766" cy="55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Song In </a:t>
            </a:r>
            <a:r>
              <a:rPr kumimoji="1" lang="en-US" altLang="ko-Kore-K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Wook</a:t>
            </a:r>
            <a:endParaRPr kumimoji="1" lang="en-US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647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372</Words>
  <Application>Microsoft Macintosh PowerPoint</Application>
  <PresentationFormat>와이드스크린</PresentationFormat>
  <Paragraphs>86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테마</vt:lpstr>
      <vt:lpstr>Prediction of Lin28a binding motifs by using 1D-CNN</vt:lpstr>
      <vt:lpstr>Extract Motifs from MM9 genome </vt:lpstr>
      <vt:lpstr>Data Clean-up</vt:lpstr>
      <vt:lpstr>Make categorical data sets for learning </vt:lpstr>
      <vt:lpstr>Set 1D-CNN model</vt:lpstr>
      <vt:lpstr>Why 1D-CNN model?</vt:lpstr>
      <vt:lpstr>Training and Prediction</vt:lpstr>
      <vt:lpstr>Extra-question. How can we set 1D-CNN model for considering secondary structure? (Ad-Hoc..)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Lin28a binding motifs by using 1D-CNN on the whole transcriptomics level</dc:title>
  <dc:creator>송인욱</dc:creator>
  <cp:lastModifiedBy>송인욱</cp:lastModifiedBy>
  <cp:revision>6</cp:revision>
  <dcterms:created xsi:type="dcterms:W3CDTF">2022-06-09T11:52:57Z</dcterms:created>
  <dcterms:modified xsi:type="dcterms:W3CDTF">2022-06-09T14:59:38Z</dcterms:modified>
</cp:coreProperties>
</file>